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2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93"/>
  </p:normalViewPr>
  <p:slideViewPr>
    <p:cSldViewPr snapToGrid="0">
      <p:cViewPr varScale="1">
        <p:scale>
          <a:sx n="76" d="100"/>
          <a:sy n="76" d="100"/>
        </p:scale>
        <p:origin x="216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E186F-7DC1-0472-B4E7-0E783C4EAC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F61955-F401-309F-8F2B-987C4C72AD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F0727-5C45-9F55-5D7E-C0D296301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31190-799C-1C4C-9BED-5CDC631D9DBC}" type="datetimeFigureOut">
              <a:rPr lang="fr-CA" smtClean="0"/>
              <a:t>2023-08-28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7559A-FFB7-4179-0BF2-9EED245BB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7DAFD-532A-206F-64B8-C29E65DAF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FA3E9-0E99-8040-8436-1473453675A3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02955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678AA-FFF6-B50C-59B2-BDBD8397D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4C4A71-3AAE-CDB1-1AAE-9D2C7B097D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02805-FD28-F7F2-E499-74CB29C89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31190-799C-1C4C-9BED-5CDC631D9DBC}" type="datetimeFigureOut">
              <a:rPr lang="fr-CA" smtClean="0"/>
              <a:t>2023-08-28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4F6E4-D015-4D4D-EC23-8FC49EC47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F797C-28B9-9F94-648E-35E215802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FA3E9-0E99-8040-8436-1473453675A3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24972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6A651A-520F-6BF6-3DE7-C1A9C2CA60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DF777B-E5E3-704E-1E25-27B396BFEF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5FC010-DE1C-48D1-F83D-1C8C8DA7F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31190-799C-1C4C-9BED-5CDC631D9DBC}" type="datetimeFigureOut">
              <a:rPr lang="fr-CA" smtClean="0"/>
              <a:t>2023-08-28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4978D-41A7-57DB-D389-66F47B477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2E851-2BA7-9EC2-6323-62C555821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FA3E9-0E99-8040-8436-1473453675A3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28956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675AF-1B05-98E7-731D-4DEB9AA08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A74E2-9C89-3484-450A-B81FF9B7D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D3DEA-3C1C-AFF8-99E4-62B235E33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31190-799C-1C4C-9BED-5CDC631D9DBC}" type="datetimeFigureOut">
              <a:rPr lang="fr-CA" smtClean="0"/>
              <a:t>2023-08-28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147C8F-6B1F-C6FA-3C19-62B75606B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F1249-94DB-762B-8A60-C37B25990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FA3E9-0E99-8040-8436-1473453675A3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59951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DB659-4724-64B0-2500-6D0E7567D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053A4E-AA7B-5324-7B97-0F852D2FE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9CF68-45D0-5196-9E47-D1F837BB0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31190-799C-1C4C-9BED-5CDC631D9DBC}" type="datetimeFigureOut">
              <a:rPr lang="fr-CA" smtClean="0"/>
              <a:t>2023-08-28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7EB50-3D4C-4D37-EA46-B6474BAA6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4A662-5978-5629-BD9C-4000DB99B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FA3E9-0E99-8040-8436-1473453675A3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11912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E0166-0F57-AB10-BA25-C94240E54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9E17B-55FD-DC1F-FD9C-57A2CF6517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062DE2-83AE-39E2-79D2-EC4EC07222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49066C-0EF0-A9BA-4A0A-66D695637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31190-799C-1C4C-9BED-5CDC631D9DBC}" type="datetimeFigureOut">
              <a:rPr lang="fr-CA" smtClean="0"/>
              <a:t>2023-08-28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7BA87F-44F0-EB95-2E4A-F2BA22A54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2D1D9B-7844-8857-F115-24F95DD34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FA3E9-0E99-8040-8436-1473453675A3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39083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10710-A64D-830F-BBCD-B12D02C26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9CFE5-A070-7FA4-0DEC-4C3235BF3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143474-ED6C-B22E-A276-E2268DFB38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9965F9-F17C-3F05-886A-36C4741E0A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A2606D-F0ED-AA98-55C7-83BB64AC5B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8C8E61-9C13-83DA-9608-F5D722FDB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31190-799C-1C4C-9BED-5CDC631D9DBC}" type="datetimeFigureOut">
              <a:rPr lang="fr-CA" smtClean="0"/>
              <a:t>2023-08-28</a:t>
            </a:fld>
            <a:endParaRPr lang="fr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810469-600E-9C38-83BF-38D27E559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1D3176-F785-E59A-D320-27001AF2C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FA3E9-0E99-8040-8436-1473453675A3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47929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8FB9-8269-CF23-E2BD-9D54F70CB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21592E-938F-EE7A-D84F-24804BF0D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31190-799C-1C4C-9BED-5CDC631D9DBC}" type="datetimeFigureOut">
              <a:rPr lang="fr-CA" smtClean="0"/>
              <a:t>2023-08-28</a:t>
            </a:fld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E0866C-AE3A-7A64-70D4-6C1BFFC95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0E9CC3-95A7-4B9F-25C0-60E91053F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FA3E9-0E99-8040-8436-1473453675A3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24797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EE79BB-D162-4C42-F4B8-B08AD9020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31190-799C-1C4C-9BED-5CDC631D9DBC}" type="datetimeFigureOut">
              <a:rPr lang="fr-CA" smtClean="0"/>
              <a:t>2023-08-28</a:t>
            </a:fld>
            <a:endParaRPr lang="fr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B59529-3F60-BD3F-21A3-D723A7002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CD2A7-2331-444C-7A55-315E8449E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FA3E9-0E99-8040-8436-1473453675A3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17581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B979C-22CF-010F-A821-99E7E40B7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E1F81-2019-5372-E59F-8EABA5A49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23CAF3-3F74-6F4C-8965-B8B5AF60F5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B2F5F9-BF08-5D50-1B9D-F5D6F967D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31190-799C-1C4C-9BED-5CDC631D9DBC}" type="datetimeFigureOut">
              <a:rPr lang="fr-CA" smtClean="0"/>
              <a:t>2023-08-28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0C8877-64E2-59C8-7988-C5F765830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08F5B-5D8A-E0E6-9B71-2A11E1CDC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FA3E9-0E99-8040-8436-1473453675A3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38170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DD09D-4693-9BBF-985A-1C6EFA2CD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B2B81D-7688-E9A6-1960-D0D7E76D0B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E54783-9B7F-1A87-53C9-8D28553FB9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3C5AB6-7176-5C0F-85DE-13492923D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31190-799C-1C4C-9BED-5CDC631D9DBC}" type="datetimeFigureOut">
              <a:rPr lang="fr-CA" smtClean="0"/>
              <a:t>2023-08-28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B983D3-FFC3-90A6-1A82-D85F85441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D9F44E-8804-25C2-0F65-3E6E77BCF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FA3E9-0E99-8040-8436-1473453675A3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40240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53EFF8-9F40-DAD2-CBEB-85CBB7D67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02815-C4E8-B467-C63B-A839B1346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F52CD-2043-FD06-3FC6-A443479492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31190-799C-1C4C-9BED-5CDC631D9DBC}" type="datetimeFigureOut">
              <a:rPr lang="fr-CA" smtClean="0"/>
              <a:t>2023-08-28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148B3-6833-F2C3-D3D1-074E05C7B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FDCE4-62AB-4DFF-3BE1-BE5790DA31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3FA3E9-0E99-8040-8436-1473453675A3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7645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E617E31-E602-CAE6-DE33-42BD991832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9" b="466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A408E4-6BEB-B723-CD17-775FB2E20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fr-CA" b="1" dirty="0">
                <a:solidFill>
                  <a:srgbClr val="FFFFFF"/>
                </a:solidFill>
              </a:rPr>
              <a:t>CONFÉDÉRATION CANADIENNE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9C7444-55C5-858D-0A5A-8045451D89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22882" y="4159404"/>
            <a:ext cx="4945117" cy="1098395"/>
          </a:xfrm>
        </p:spPr>
        <p:txBody>
          <a:bodyPr>
            <a:normAutofit fontScale="92500"/>
          </a:bodyPr>
          <a:lstStyle/>
          <a:p>
            <a:r>
              <a:rPr lang="fr-CA" sz="4800" dirty="0">
                <a:solidFill>
                  <a:srgbClr val="FFFFFF"/>
                </a:solidFill>
              </a:rPr>
              <a:t>SHAISTHA YASMEEN</a:t>
            </a:r>
          </a:p>
        </p:txBody>
      </p:sp>
    </p:spTree>
    <p:extLst>
      <p:ext uri="{BB962C8B-B14F-4D97-AF65-F5344CB8AC3E}">
        <p14:creationId xmlns:p14="http://schemas.microsoft.com/office/powerpoint/2010/main" val="100217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214313"/>
            <a:ext cx="8229600" cy="593725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sz="2800" dirty="0">
                <a:latin typeface="Comic Sans MS" charset="0"/>
              </a:rPr>
              <a:t>POLITIQUE DES PARTIS – CANADA-OUEST</a:t>
            </a:r>
            <a:endParaRPr lang="en-US" altLang="en-US" sz="2800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1066800"/>
            <a:ext cx="4572000" cy="5943600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sz="2400" dirty="0">
                <a:latin typeface="Comic Sans MS" panose="030F0702030302020204" pitchFamily="66" charset="0"/>
              </a:rPr>
              <a:t>George Brown </a:t>
            </a:r>
            <a:r>
              <a:rPr lang="en-US" altLang="en-US" sz="2400" dirty="0" err="1">
                <a:latin typeface="Comic Sans MS" panose="030F0702030302020204" pitchFamily="66" charset="0"/>
              </a:rPr>
              <a:t>dirigeait</a:t>
            </a:r>
            <a:r>
              <a:rPr lang="en-US" altLang="en-US" sz="2400" dirty="0">
                <a:latin typeface="Comic Sans MS" panose="030F0702030302020204" pitchFamily="66" charset="0"/>
              </a:rPr>
              <a:t> les Clear Grits. Il </a:t>
            </a:r>
            <a:r>
              <a:rPr lang="en-US" altLang="en-US" sz="2400" dirty="0" err="1">
                <a:latin typeface="Comic Sans MS" panose="030F0702030302020204" pitchFamily="66" charset="0"/>
              </a:rPr>
              <a:t>n'aimait</a:t>
            </a:r>
            <a:r>
              <a:rPr lang="en-US" altLang="en-US" sz="2400" dirty="0">
                <a:latin typeface="Comic Sans MS" panose="030F0702030302020204" pitchFamily="66" charset="0"/>
              </a:rPr>
              <a:t> </a:t>
            </a:r>
            <a:r>
              <a:rPr lang="en-US" altLang="en-US" sz="2400" dirty="0" err="1">
                <a:latin typeface="Comic Sans MS" panose="030F0702030302020204" pitchFamily="66" charset="0"/>
              </a:rPr>
              <a:t>ni</a:t>
            </a:r>
            <a:r>
              <a:rPr lang="en-US" altLang="en-US" sz="2400" dirty="0">
                <a:latin typeface="Comic Sans MS" panose="030F0702030302020204" pitchFamily="66" charset="0"/>
              </a:rPr>
              <a:t> les </a:t>
            </a:r>
            <a:r>
              <a:rPr lang="en-US" altLang="en-US" sz="2400" dirty="0" err="1">
                <a:latin typeface="Comic Sans MS" panose="030F0702030302020204" pitchFamily="66" charset="0"/>
              </a:rPr>
              <a:t>catholiques</a:t>
            </a:r>
            <a:r>
              <a:rPr lang="en-US" altLang="en-US" sz="2400" dirty="0">
                <a:latin typeface="Comic Sans MS" panose="030F0702030302020204" pitchFamily="66" charset="0"/>
              </a:rPr>
              <a:t> </a:t>
            </a:r>
            <a:r>
              <a:rPr lang="en-US" altLang="en-US" sz="2400" dirty="0" err="1">
                <a:latin typeface="Comic Sans MS" panose="030F0702030302020204" pitchFamily="66" charset="0"/>
              </a:rPr>
              <a:t>ni</a:t>
            </a:r>
            <a:r>
              <a:rPr lang="en-US" altLang="en-US" sz="2400" dirty="0">
                <a:latin typeface="Comic Sans MS" panose="030F0702030302020204" pitchFamily="66" charset="0"/>
              </a:rPr>
              <a:t> les </a:t>
            </a:r>
            <a:r>
              <a:rPr lang="en-US" altLang="en-US" sz="2400" dirty="0" err="1">
                <a:latin typeface="Comic Sans MS" panose="030F0702030302020204" pitchFamily="66" charset="0"/>
              </a:rPr>
              <a:t>Français</a:t>
            </a:r>
            <a:r>
              <a:rPr lang="en-US" altLang="en-US" sz="2400" dirty="0">
                <a:latin typeface="Comic Sans MS" panose="030F0702030302020204" pitchFamily="66" charset="0"/>
              </a:rPr>
              <a:t>. Les Clear Grits </a:t>
            </a:r>
            <a:r>
              <a:rPr lang="en-US" altLang="en-US" sz="2400" dirty="0" err="1">
                <a:latin typeface="Comic Sans MS" panose="030F0702030302020204" pitchFamily="66" charset="0"/>
              </a:rPr>
              <a:t>s’attaquent</a:t>
            </a:r>
            <a:r>
              <a:rPr lang="en-US" altLang="en-US" sz="2400" dirty="0">
                <a:latin typeface="Comic Sans MS" panose="030F0702030302020204" pitchFamily="66" charset="0"/>
              </a:rPr>
              <a:t> </a:t>
            </a:r>
            <a:r>
              <a:rPr lang="en-US" altLang="en-US" sz="2400" dirty="0" err="1">
                <a:latin typeface="Comic Sans MS" panose="030F0702030302020204" pitchFamily="66" charset="0"/>
              </a:rPr>
              <a:t>à</a:t>
            </a:r>
            <a:r>
              <a:rPr lang="en-US" altLang="en-US" sz="2400" dirty="0">
                <a:latin typeface="Comic Sans MS" panose="030F0702030302020204" pitchFamily="66" charset="0"/>
              </a:rPr>
              <a:t> la corruption au sein du </a:t>
            </a:r>
            <a:r>
              <a:rPr lang="en-US" altLang="en-US" sz="2400" dirty="0" err="1">
                <a:latin typeface="Comic Sans MS" panose="030F0702030302020204" pitchFamily="66" charset="0"/>
              </a:rPr>
              <a:t>gouvernement</a:t>
            </a:r>
            <a:r>
              <a:rPr lang="en-US" altLang="en-US" sz="2400" dirty="0">
                <a:latin typeface="Comic Sans MS" panose="030F0702030302020204" pitchFamily="66" charset="0"/>
              </a:rPr>
              <a:t>, </a:t>
            </a:r>
            <a:r>
              <a:rPr lang="en-US" altLang="en-US" sz="2400" dirty="0" err="1">
                <a:latin typeface="Comic Sans MS" panose="030F0702030302020204" pitchFamily="66" charset="0"/>
              </a:rPr>
              <a:t>réclament</a:t>
            </a:r>
            <a:r>
              <a:rPr lang="en-US" altLang="en-US" sz="2400" dirty="0">
                <a:latin typeface="Comic Sans MS" panose="030F0702030302020204" pitchFamily="66" charset="0"/>
              </a:rPr>
              <a:t> plus de </a:t>
            </a:r>
            <a:r>
              <a:rPr lang="en-US" altLang="en-US" sz="2400" dirty="0" err="1">
                <a:latin typeface="Comic Sans MS" panose="030F0702030302020204" pitchFamily="66" charset="0"/>
              </a:rPr>
              <a:t>démocratie</a:t>
            </a:r>
            <a:r>
              <a:rPr lang="en-US" altLang="en-US" sz="2400" dirty="0">
                <a:latin typeface="Comic Sans MS" panose="030F0702030302020204" pitchFamily="66" charset="0"/>
              </a:rPr>
              <a:t> et </a:t>
            </a:r>
            <a:r>
              <a:rPr lang="en-US" altLang="en-US" sz="2400" dirty="0" err="1">
                <a:latin typeface="Comic Sans MS" panose="030F0702030302020204" pitchFamily="66" charset="0"/>
              </a:rPr>
              <a:t>défendent</a:t>
            </a:r>
            <a:r>
              <a:rPr lang="en-US" altLang="en-US" sz="2400" dirty="0">
                <a:latin typeface="Comic Sans MS" panose="030F0702030302020204" pitchFamily="66" charset="0"/>
              </a:rPr>
              <a:t> les </a:t>
            </a:r>
            <a:r>
              <a:rPr lang="en-US" altLang="en-US" sz="2400" dirty="0" err="1">
                <a:latin typeface="Comic Sans MS" panose="030F0702030302020204" pitchFamily="66" charset="0"/>
              </a:rPr>
              <a:t>intérêts</a:t>
            </a:r>
            <a:r>
              <a:rPr lang="en-US" altLang="en-US" sz="2400" dirty="0">
                <a:latin typeface="Comic Sans MS" panose="030F0702030302020204" pitchFamily="66" charset="0"/>
              </a:rPr>
              <a:t> des Canadiens </a:t>
            </a:r>
            <a:r>
              <a:rPr lang="en-US" altLang="en-US" sz="2400" dirty="0" err="1">
                <a:latin typeface="Comic Sans MS" panose="030F0702030302020204" pitchFamily="66" charset="0"/>
              </a:rPr>
              <a:t>anglais</a:t>
            </a:r>
            <a:r>
              <a:rPr lang="en-US" altLang="en-US" sz="2400" dirty="0">
                <a:latin typeface="Comic Sans MS" panose="030F0702030302020204" pitchFamily="66" charset="0"/>
              </a:rPr>
              <a:t>.</a:t>
            </a:r>
          </a:p>
          <a:p>
            <a:endParaRPr lang="en-US" altLang="en-US" sz="2400" dirty="0">
              <a:latin typeface="Comic Sans MS" panose="030F0702030302020204" pitchFamily="66" charset="0"/>
            </a:endParaRPr>
          </a:p>
          <a:p>
            <a:r>
              <a:rPr lang="en-US" altLang="en-US" sz="2400" dirty="0">
                <a:latin typeface="Comic Sans MS" panose="030F0702030302020204" pitchFamily="66" charset="0"/>
              </a:rPr>
              <a:t>Les Grits </a:t>
            </a:r>
            <a:r>
              <a:rPr lang="en-US" altLang="en-US" sz="2400" dirty="0" err="1">
                <a:latin typeface="Comic Sans MS" panose="030F0702030302020204" pitchFamily="66" charset="0"/>
              </a:rPr>
              <a:t>voulaient</a:t>
            </a:r>
            <a:r>
              <a:rPr lang="en-US" altLang="en-US" sz="2400" dirty="0">
                <a:latin typeface="Comic Sans MS" panose="030F0702030302020204" pitchFamily="66" charset="0"/>
              </a:rPr>
              <a:t> </a:t>
            </a:r>
            <a:r>
              <a:rPr lang="en-US" altLang="en-US" sz="2400" dirty="0" err="1">
                <a:latin typeface="Comic Sans MS" panose="030F0702030302020204" pitchFamily="66" charset="0"/>
              </a:rPr>
              <a:t>également</a:t>
            </a:r>
            <a:r>
              <a:rPr lang="en-US" altLang="en-US" sz="2400" dirty="0">
                <a:latin typeface="Comic Sans MS" panose="030F0702030302020204" pitchFamily="66" charset="0"/>
              </a:rPr>
              <a:t> </a:t>
            </a:r>
            <a:r>
              <a:rPr lang="en-US" altLang="en-US" sz="2400" dirty="0" err="1">
                <a:latin typeface="Comic Sans MS" panose="030F0702030302020204" pitchFamily="66" charset="0"/>
              </a:rPr>
              <a:t>une</a:t>
            </a:r>
            <a:r>
              <a:rPr lang="en-US" altLang="en-US" sz="2400" dirty="0">
                <a:latin typeface="Comic Sans MS" panose="030F0702030302020204" pitchFamily="66" charset="0"/>
              </a:rPr>
              <a:t> </a:t>
            </a:r>
            <a:r>
              <a:rPr lang="en-US" altLang="en-US" sz="2400" dirty="0" err="1">
                <a:latin typeface="Comic Sans MS" panose="030F0702030302020204" pitchFamily="66" charset="0"/>
              </a:rPr>
              <a:t>forme</a:t>
            </a:r>
            <a:r>
              <a:rPr lang="en-US" altLang="en-US" sz="2400" dirty="0">
                <a:latin typeface="Comic Sans MS" panose="030F0702030302020204" pitchFamily="66" charset="0"/>
              </a:rPr>
              <a:t> de </a:t>
            </a:r>
            <a:r>
              <a:rPr lang="en-US" altLang="en-US" sz="2400" dirty="0" err="1">
                <a:latin typeface="Comic Sans MS" panose="030F0702030302020204" pitchFamily="66" charset="0"/>
              </a:rPr>
              <a:t>représentation</a:t>
            </a:r>
            <a:r>
              <a:rPr lang="en-US" altLang="en-US" sz="2400" dirty="0">
                <a:latin typeface="Comic Sans MS" panose="030F0702030302020204" pitchFamily="66" charset="0"/>
              </a:rPr>
              <a:t> </a:t>
            </a:r>
            <a:r>
              <a:rPr lang="en-US" altLang="en-US" sz="2400" dirty="0" err="1">
                <a:latin typeface="Comic Sans MS" panose="030F0702030302020204" pitchFamily="66" charset="0"/>
              </a:rPr>
              <a:t>proportionnelle</a:t>
            </a:r>
            <a:r>
              <a:rPr lang="en-US" altLang="en-US" sz="2400" dirty="0">
                <a:latin typeface="Comic Sans MS" panose="030F0702030302020204" pitchFamily="66" charset="0"/>
              </a:rPr>
              <a:t> au sein du </a:t>
            </a:r>
            <a:r>
              <a:rPr lang="en-US" altLang="en-US" sz="2400" dirty="0" err="1">
                <a:latin typeface="Comic Sans MS" panose="030F0702030302020204" pitchFamily="66" charset="0"/>
              </a:rPr>
              <a:t>gouvernement</a:t>
            </a:r>
            <a:r>
              <a:rPr lang="en-US" altLang="en-US" sz="2400" dirty="0">
                <a:latin typeface="Comic Sans MS" panose="030F0702030302020204" pitchFamily="66" charset="0"/>
              </a:rPr>
              <a:t> qui </a:t>
            </a:r>
            <a:r>
              <a:rPr lang="en-US" altLang="en-US" sz="2400" dirty="0" err="1">
                <a:latin typeface="Comic Sans MS" panose="030F0702030302020204" pitchFamily="66" charset="0"/>
              </a:rPr>
              <a:t>donnerait</a:t>
            </a:r>
            <a:r>
              <a:rPr lang="en-US" altLang="en-US" sz="2400" dirty="0">
                <a:latin typeface="Comic Sans MS" panose="030F0702030302020204" pitchFamily="66" charset="0"/>
              </a:rPr>
              <a:t> aux zones les plus </a:t>
            </a:r>
            <a:r>
              <a:rPr lang="en-US" altLang="en-US" sz="2400" dirty="0" err="1">
                <a:latin typeface="Comic Sans MS" panose="030F0702030302020204" pitchFamily="66" charset="0"/>
              </a:rPr>
              <a:t>peuplées</a:t>
            </a:r>
            <a:r>
              <a:rPr lang="en-US" altLang="en-US" sz="2400" dirty="0">
                <a:latin typeface="Comic Sans MS" panose="030F0702030302020204" pitchFamily="66" charset="0"/>
              </a:rPr>
              <a:t> plus </a:t>
            </a:r>
            <a:r>
              <a:rPr lang="en-US" altLang="en-US" sz="2400" dirty="0" err="1">
                <a:latin typeface="Comic Sans MS" panose="030F0702030302020204" pitchFamily="66" charset="0"/>
              </a:rPr>
              <a:t>d'élus</a:t>
            </a:r>
            <a:r>
              <a:rPr lang="en-US" altLang="en-US" sz="2400" dirty="0">
                <a:latin typeface="Comic Sans MS" panose="030F0702030302020204" pitchFamily="66" charset="0"/>
              </a:rPr>
              <a:t>, </a:t>
            </a:r>
            <a:r>
              <a:rPr lang="en-US" altLang="en-US" sz="2400" dirty="0" err="1">
                <a:latin typeface="Comic Sans MS" panose="030F0702030302020204" pitchFamily="66" charset="0"/>
              </a:rPr>
              <a:t>c'était</a:t>
            </a:r>
            <a:r>
              <a:rPr lang="en-US" altLang="en-US" sz="2400" dirty="0">
                <a:latin typeface="Comic Sans MS" panose="030F0702030302020204" pitchFamily="66" charset="0"/>
              </a:rPr>
              <a:t> </a:t>
            </a:r>
            <a:r>
              <a:rPr lang="en-US" altLang="en-US" sz="2400" dirty="0" err="1">
                <a:latin typeface="Comic Sans MS" panose="030F0702030302020204" pitchFamily="66" charset="0"/>
              </a:rPr>
              <a:t>ce</a:t>
            </a:r>
            <a:r>
              <a:rPr lang="en-US" altLang="en-US" sz="2400" dirty="0">
                <a:latin typeface="Comic Sans MS" panose="030F0702030302020204" pitchFamily="66" charset="0"/>
              </a:rPr>
              <a:t> </a:t>
            </a:r>
            <a:r>
              <a:rPr lang="en-US" altLang="en-US" sz="2400" dirty="0" err="1">
                <a:latin typeface="Comic Sans MS" panose="030F0702030302020204" pitchFamily="66" charset="0"/>
              </a:rPr>
              <a:t>qu'on</a:t>
            </a:r>
            <a:r>
              <a:rPr lang="en-US" altLang="en-US" sz="2400" dirty="0">
                <a:latin typeface="Comic Sans MS" panose="030F0702030302020204" pitchFamily="66" charset="0"/>
              </a:rPr>
              <a:t> </a:t>
            </a:r>
            <a:r>
              <a:rPr lang="en-US" altLang="en-US" sz="2400" dirty="0" err="1">
                <a:latin typeface="Comic Sans MS" panose="030F0702030302020204" pitchFamily="66" charset="0"/>
              </a:rPr>
              <a:t>appelait</a:t>
            </a:r>
            <a:r>
              <a:rPr lang="en-US" altLang="en-US" sz="2400" dirty="0">
                <a:latin typeface="Comic Sans MS" panose="030F0702030302020204" pitchFamily="66" charset="0"/>
              </a:rPr>
              <a:t> la </a:t>
            </a:r>
            <a:r>
              <a:rPr lang="en-US" altLang="en-US" sz="2400" dirty="0" err="1">
                <a:latin typeface="Comic Sans MS" panose="030F0702030302020204" pitchFamily="66" charset="0"/>
              </a:rPr>
              <a:t>représentation</a:t>
            </a:r>
            <a:r>
              <a:rPr lang="en-US" altLang="en-US" sz="2400" dirty="0">
                <a:latin typeface="Comic Sans MS" panose="030F0702030302020204" pitchFamily="66" charset="0"/>
              </a:rPr>
              <a:t> </a:t>
            </a:r>
            <a:r>
              <a:rPr lang="en-US" altLang="en-US" sz="2400" dirty="0" err="1">
                <a:latin typeface="Comic Sans MS" panose="030F0702030302020204" pitchFamily="66" charset="0"/>
              </a:rPr>
              <a:t>selon</a:t>
            </a:r>
            <a:r>
              <a:rPr lang="en-US" altLang="en-US" sz="2400" dirty="0">
                <a:latin typeface="Comic Sans MS" panose="030F0702030302020204" pitchFamily="66" charset="0"/>
              </a:rPr>
              <a:t> la population.</a:t>
            </a:r>
          </a:p>
          <a:p>
            <a:endParaRPr lang="en-US" altLang="en-US" sz="2400" dirty="0">
              <a:latin typeface="Comic Sans MS" panose="030F0702030302020204" pitchFamily="66" charset="0"/>
            </a:endParaRPr>
          </a:p>
          <a:p>
            <a:r>
              <a:rPr lang="en-US" altLang="en-US" sz="2400" dirty="0">
                <a:latin typeface="Comic Sans MS" panose="030F0702030302020204" pitchFamily="66" charset="0"/>
              </a:rPr>
              <a:t>John A. Macdonald </a:t>
            </a:r>
            <a:r>
              <a:rPr lang="en-US" altLang="en-US" sz="2400" dirty="0" err="1">
                <a:latin typeface="Comic Sans MS" panose="030F0702030302020204" pitchFamily="66" charset="0"/>
              </a:rPr>
              <a:t>dirigeait</a:t>
            </a:r>
            <a:r>
              <a:rPr lang="en-US" altLang="en-US" sz="2400" dirty="0">
                <a:latin typeface="Comic Sans MS" panose="030F0702030302020204" pitchFamily="66" charset="0"/>
              </a:rPr>
              <a:t> les </a:t>
            </a:r>
            <a:r>
              <a:rPr lang="en-US" altLang="en-US" sz="2400" dirty="0" err="1">
                <a:latin typeface="Comic Sans MS" panose="030F0702030302020204" pitchFamily="66" charset="0"/>
              </a:rPr>
              <a:t>conservateurs</a:t>
            </a:r>
            <a:r>
              <a:rPr lang="en-US" altLang="en-US" sz="2400" dirty="0">
                <a:latin typeface="Comic Sans MS" panose="030F0702030302020204" pitchFamily="66" charset="0"/>
              </a:rPr>
              <a:t>. Il </a:t>
            </a:r>
            <a:r>
              <a:rPr lang="en-US" altLang="en-US" sz="2400" dirty="0" err="1">
                <a:latin typeface="Comic Sans MS" panose="030F0702030302020204" pitchFamily="66" charset="0"/>
              </a:rPr>
              <a:t>conclut</a:t>
            </a:r>
            <a:r>
              <a:rPr lang="en-US" altLang="en-US" sz="2400" dirty="0">
                <a:latin typeface="Comic Sans MS" panose="030F0702030302020204" pitchFamily="66" charset="0"/>
              </a:rPr>
              <a:t> </a:t>
            </a:r>
            <a:r>
              <a:rPr lang="en-US" altLang="en-US" sz="2400" dirty="0" err="1">
                <a:latin typeface="Comic Sans MS" panose="030F0702030302020204" pitchFamily="66" charset="0"/>
              </a:rPr>
              <a:t>une</a:t>
            </a:r>
            <a:r>
              <a:rPr lang="en-US" altLang="en-US" sz="2400" dirty="0">
                <a:latin typeface="Comic Sans MS" panose="030F0702030302020204" pitchFamily="66" charset="0"/>
              </a:rPr>
              <a:t> entente avec le </a:t>
            </a:r>
            <a:r>
              <a:rPr lang="en-US" altLang="en-US" sz="2400" dirty="0" err="1">
                <a:latin typeface="Comic Sans MS" panose="030F0702030302020204" pitchFamily="66" charset="0"/>
              </a:rPr>
              <a:t>Parti</a:t>
            </a:r>
            <a:r>
              <a:rPr lang="en-US" altLang="en-US" sz="2400" dirty="0">
                <a:latin typeface="Comic Sans MS" panose="030F0702030302020204" pitchFamily="66" charset="0"/>
              </a:rPr>
              <a:t> Bleu de George-Étienne Cartier qui </a:t>
            </a:r>
            <a:r>
              <a:rPr lang="en-US" altLang="en-US" sz="2400" dirty="0" err="1">
                <a:latin typeface="Comic Sans MS" panose="030F0702030302020204" pitchFamily="66" charset="0"/>
              </a:rPr>
              <a:t>permet</a:t>
            </a:r>
            <a:r>
              <a:rPr lang="en-US" altLang="en-US" sz="2400" dirty="0">
                <a:latin typeface="Comic Sans MS" panose="030F0702030302020204" pitchFamily="66" charset="0"/>
              </a:rPr>
              <a:t> au parti </a:t>
            </a:r>
            <a:r>
              <a:rPr lang="en-US" altLang="en-US" sz="2400" dirty="0" err="1">
                <a:latin typeface="Comic Sans MS" panose="030F0702030302020204" pitchFamily="66" charset="0"/>
              </a:rPr>
              <a:t>combiné</a:t>
            </a:r>
            <a:r>
              <a:rPr lang="en-US" altLang="en-US" sz="2400" dirty="0">
                <a:latin typeface="Comic Sans MS" panose="030F0702030302020204" pitchFamily="66" charset="0"/>
              </a:rPr>
              <a:t> – les </a:t>
            </a:r>
            <a:r>
              <a:rPr lang="en-US" altLang="en-US" sz="2400" dirty="0" err="1">
                <a:latin typeface="Comic Sans MS" panose="030F0702030302020204" pitchFamily="66" charset="0"/>
              </a:rPr>
              <a:t>Libéraux-Conservateurs</a:t>
            </a:r>
            <a:r>
              <a:rPr lang="en-US" altLang="en-US" sz="2400" dirty="0">
                <a:latin typeface="Comic Sans MS" panose="030F0702030302020204" pitchFamily="66" charset="0"/>
              </a:rPr>
              <a:t> – de former un </a:t>
            </a:r>
            <a:r>
              <a:rPr lang="en-US" altLang="en-US" sz="2400" dirty="0" err="1">
                <a:latin typeface="Comic Sans MS" panose="030F0702030302020204" pitchFamily="66" charset="0"/>
              </a:rPr>
              <a:t>gouvernement</a:t>
            </a:r>
            <a:r>
              <a:rPr lang="en-US" altLang="en-US" sz="2400" dirty="0">
                <a:latin typeface="Comic Sans MS" panose="030F0702030302020204" pitchFamily="66" charset="0"/>
              </a:rPr>
              <a:t>.</a:t>
            </a:r>
          </a:p>
          <a:p>
            <a:endParaRPr lang="en-US" altLang="en-US" sz="2200" dirty="0">
              <a:latin typeface="Comic Sans MS" charset="0"/>
            </a:endParaRPr>
          </a:p>
          <a:p>
            <a:pPr eaLnBrk="1" hangingPunct="1"/>
            <a:endParaRPr lang="en-US" altLang="en-US" sz="2000" dirty="0">
              <a:latin typeface="Comic Sans MS" charset="0"/>
            </a:endParaRPr>
          </a:p>
          <a:p>
            <a:endParaRPr lang="en-US" altLang="en-US" sz="1800" dirty="0"/>
          </a:p>
          <a:p>
            <a:pPr eaLnBrk="1" hangingPunct="1">
              <a:buFontTx/>
              <a:buNone/>
            </a:pPr>
            <a:endParaRPr lang="en-US" altLang="en-US" sz="1800" dirty="0"/>
          </a:p>
          <a:p>
            <a:pPr eaLnBrk="1" hangingPunct="1">
              <a:buFontTx/>
              <a:buNone/>
            </a:pPr>
            <a:endParaRPr lang="en-US" altLang="en-US" sz="18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727" y="1143000"/>
            <a:ext cx="2250498" cy="3051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504" y="3806054"/>
            <a:ext cx="2250497" cy="3051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2970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28601"/>
            <a:ext cx="8229600" cy="593725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sz="2800" dirty="0">
                <a:latin typeface="Comic Sans MS" charset="0"/>
              </a:rPr>
              <a:t>RASSEMBLER LES COLONIES</a:t>
            </a:r>
            <a:endParaRPr lang="en-US" altLang="en-US" sz="2800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1129862" y="822326"/>
            <a:ext cx="4572000" cy="5943600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sz="2400" dirty="0">
                <a:latin typeface="Comic Sans MS" panose="030F0702030302020204" pitchFamily="66" charset="0"/>
              </a:rPr>
              <a:t>Les colonies </a:t>
            </a:r>
            <a:r>
              <a:rPr lang="en-US" altLang="en-US" sz="2400" dirty="0" err="1">
                <a:latin typeface="Comic Sans MS" panose="030F0702030302020204" pitchFamily="66" charset="0"/>
              </a:rPr>
              <a:t>pourraient</a:t>
            </a:r>
            <a:r>
              <a:rPr lang="en-US" altLang="en-US" sz="2400" dirty="0">
                <a:latin typeface="Comic Sans MS" panose="030F0702030302020204" pitchFamily="66" charset="0"/>
              </a:rPr>
              <a:t> </a:t>
            </a:r>
            <a:r>
              <a:rPr lang="en-US" altLang="en-US" sz="2400" dirty="0" err="1">
                <a:latin typeface="Comic Sans MS" panose="030F0702030302020204" pitchFamily="66" charset="0"/>
              </a:rPr>
              <a:t>prospérer</a:t>
            </a:r>
            <a:r>
              <a:rPr lang="en-US" altLang="en-US" sz="2400" dirty="0">
                <a:latin typeface="Comic Sans MS" panose="030F0702030302020204" pitchFamily="66" charset="0"/>
              </a:rPr>
              <a:t> au sein de la </a:t>
            </a:r>
            <a:r>
              <a:rPr lang="en-US" altLang="en-US" sz="2400" dirty="0" err="1">
                <a:latin typeface="Comic Sans MS" panose="030F0702030302020204" pitchFamily="66" charset="0"/>
              </a:rPr>
              <a:t>Confédération</a:t>
            </a:r>
            <a:r>
              <a:rPr lang="en-US" altLang="en-US" sz="2400" dirty="0">
                <a:latin typeface="Comic Sans MS" panose="030F0702030302020204" pitchFamily="66" charset="0"/>
              </a:rPr>
              <a:t> grâce </a:t>
            </a:r>
            <a:r>
              <a:rPr lang="en-US" altLang="en-US" sz="2400" dirty="0" err="1">
                <a:latin typeface="Comic Sans MS" panose="030F0702030302020204" pitchFamily="66" charset="0"/>
              </a:rPr>
              <a:t>à</a:t>
            </a:r>
            <a:r>
              <a:rPr lang="en-US" altLang="en-US" sz="2400" dirty="0">
                <a:latin typeface="Comic Sans MS" panose="030F0702030302020204" pitchFamily="66" charset="0"/>
              </a:rPr>
              <a:t> la suppression des </a:t>
            </a:r>
            <a:r>
              <a:rPr lang="en-US" altLang="en-US" sz="2400" dirty="0" err="1">
                <a:latin typeface="Comic Sans MS" panose="030F0702030302020204" pitchFamily="66" charset="0"/>
              </a:rPr>
              <a:t>barrières</a:t>
            </a:r>
            <a:r>
              <a:rPr lang="en-US" altLang="en-US" sz="2400" dirty="0">
                <a:latin typeface="Comic Sans MS" panose="030F0702030302020204" pitchFamily="66" charset="0"/>
              </a:rPr>
              <a:t> </a:t>
            </a:r>
            <a:r>
              <a:rPr lang="en-US" altLang="en-US" sz="2400" dirty="0" err="1">
                <a:latin typeface="Comic Sans MS" panose="030F0702030302020204" pitchFamily="66" charset="0"/>
              </a:rPr>
              <a:t>commerciales</a:t>
            </a:r>
            <a:r>
              <a:rPr lang="en-US" altLang="en-US" sz="2400" dirty="0">
                <a:latin typeface="Comic Sans MS" panose="030F0702030302020204" pitchFamily="66" charset="0"/>
              </a:rPr>
              <a:t> et des </a:t>
            </a:r>
            <a:r>
              <a:rPr lang="en-US" altLang="en-US" sz="2400" dirty="0" err="1">
                <a:latin typeface="Comic Sans MS" panose="030F0702030302020204" pitchFamily="66" charset="0"/>
              </a:rPr>
              <a:t>tarifs</a:t>
            </a:r>
            <a:r>
              <a:rPr lang="en-US" altLang="en-US" sz="2400" dirty="0">
                <a:latin typeface="Comic Sans MS" panose="030F0702030302020204" pitchFamily="66" charset="0"/>
              </a:rPr>
              <a:t> douaniers entre les colonies.</a:t>
            </a:r>
          </a:p>
          <a:p>
            <a:r>
              <a:rPr lang="en-US" altLang="en-US" sz="2400" dirty="0">
                <a:latin typeface="Comic Sans MS" panose="030F0702030302020204" pitchFamily="66" charset="0"/>
              </a:rPr>
              <a:t>Le commerce avec les colonies </a:t>
            </a:r>
            <a:r>
              <a:rPr lang="en-US" altLang="en-US" sz="2400" dirty="0" err="1">
                <a:latin typeface="Comic Sans MS" panose="030F0702030302020204" pitchFamily="66" charset="0"/>
              </a:rPr>
              <a:t>pourrait</a:t>
            </a:r>
            <a:r>
              <a:rPr lang="en-US" altLang="en-US" sz="2400" dirty="0">
                <a:latin typeface="Comic Sans MS" panose="030F0702030302020204" pitchFamily="66" charset="0"/>
              </a:rPr>
              <a:t> </a:t>
            </a:r>
            <a:r>
              <a:rPr lang="en-US" altLang="en-US" sz="2400" dirty="0" err="1">
                <a:latin typeface="Comic Sans MS" panose="030F0702030302020204" pitchFamily="66" charset="0"/>
              </a:rPr>
              <a:t>également</a:t>
            </a:r>
            <a:r>
              <a:rPr lang="en-US" altLang="en-US" sz="2400" dirty="0">
                <a:latin typeface="Comic Sans MS" panose="030F0702030302020204" pitchFamily="66" charset="0"/>
              </a:rPr>
              <a:t> </a:t>
            </a:r>
            <a:r>
              <a:rPr lang="en-US" altLang="en-US" sz="2400" dirty="0" err="1">
                <a:latin typeface="Comic Sans MS" panose="030F0702030302020204" pitchFamily="66" charset="0"/>
              </a:rPr>
              <a:t>être</a:t>
            </a:r>
            <a:r>
              <a:rPr lang="en-US" altLang="en-US" sz="2400" dirty="0">
                <a:latin typeface="Comic Sans MS" panose="030F0702030302020204" pitchFamily="66" charset="0"/>
              </a:rPr>
              <a:t> </a:t>
            </a:r>
            <a:r>
              <a:rPr lang="en-US" altLang="en-US" sz="2400" dirty="0" err="1">
                <a:latin typeface="Comic Sans MS" panose="030F0702030302020204" pitchFamily="66" charset="0"/>
              </a:rPr>
              <a:t>amélioré</a:t>
            </a:r>
            <a:r>
              <a:rPr lang="en-US" altLang="en-US" sz="2400" dirty="0">
                <a:latin typeface="Comic Sans MS" panose="030F0702030302020204" pitchFamily="66" charset="0"/>
              </a:rPr>
              <a:t> par un nouveau chemin de fer national. Elle </a:t>
            </a:r>
            <a:r>
              <a:rPr lang="en-US" altLang="en-US" sz="2400" dirty="0" err="1">
                <a:latin typeface="Comic Sans MS" panose="030F0702030302020204" pitchFamily="66" charset="0"/>
              </a:rPr>
              <a:t>pourrait</a:t>
            </a:r>
            <a:r>
              <a:rPr lang="en-US" altLang="en-US" sz="2400" dirty="0">
                <a:latin typeface="Comic Sans MS" panose="030F0702030302020204" pitchFamily="66" charset="0"/>
              </a:rPr>
              <a:t> </a:t>
            </a:r>
            <a:r>
              <a:rPr lang="en-US" altLang="en-US" sz="2400" dirty="0" err="1">
                <a:latin typeface="Comic Sans MS" panose="030F0702030302020204" pitchFamily="66" charset="0"/>
              </a:rPr>
              <a:t>s’étendre</a:t>
            </a:r>
            <a:r>
              <a:rPr lang="en-US" altLang="en-US" sz="2400" dirty="0">
                <a:latin typeface="Comic Sans MS" panose="030F0702030302020204" pitchFamily="66" charset="0"/>
              </a:rPr>
              <a:t> </a:t>
            </a:r>
            <a:r>
              <a:rPr lang="en-US" altLang="en-US" sz="2400" dirty="0" err="1">
                <a:latin typeface="Comic Sans MS" panose="030F0702030302020204" pitchFamily="66" charset="0"/>
              </a:rPr>
              <a:t>jusqu’au</a:t>
            </a:r>
            <a:r>
              <a:rPr lang="en-US" altLang="en-US" sz="2400" dirty="0">
                <a:latin typeface="Comic Sans MS" panose="030F0702030302020204" pitchFamily="66" charset="0"/>
              </a:rPr>
              <a:t> </a:t>
            </a:r>
            <a:r>
              <a:rPr lang="en-US" altLang="en-US" sz="2400" dirty="0" err="1">
                <a:latin typeface="Comic Sans MS" panose="030F0702030302020204" pitchFamily="66" charset="0"/>
              </a:rPr>
              <a:t>Pacifique</a:t>
            </a:r>
            <a:r>
              <a:rPr lang="en-US" altLang="en-US" sz="2400" dirty="0">
                <a:latin typeface="Comic Sans MS" panose="030F0702030302020204" pitchFamily="66" charset="0"/>
              </a:rPr>
              <a:t> – </a:t>
            </a:r>
            <a:r>
              <a:rPr lang="en-US" altLang="en-US" sz="2400" dirty="0" err="1">
                <a:latin typeface="Comic Sans MS" panose="030F0702030302020204" pitchFamily="66" charset="0"/>
              </a:rPr>
              <a:t>jusqu’aux</a:t>
            </a:r>
            <a:r>
              <a:rPr lang="en-US" altLang="en-US" sz="2400" dirty="0">
                <a:latin typeface="Comic Sans MS" panose="030F0702030302020204" pitchFamily="66" charset="0"/>
              </a:rPr>
              <a:t> </a:t>
            </a:r>
            <a:r>
              <a:rPr lang="en-US" altLang="en-US" sz="2400" dirty="0" err="1">
                <a:latin typeface="Comic Sans MS" panose="030F0702030302020204" pitchFamily="66" charset="0"/>
              </a:rPr>
              <a:t>nouvelles</a:t>
            </a:r>
            <a:r>
              <a:rPr lang="en-US" altLang="en-US" sz="2400" dirty="0">
                <a:latin typeface="Comic Sans MS" panose="030F0702030302020204" pitchFamily="66" charset="0"/>
              </a:rPr>
              <a:t> colonies de la </a:t>
            </a:r>
            <a:r>
              <a:rPr lang="en-US" altLang="en-US" sz="2400" dirty="0" err="1">
                <a:latin typeface="Comic Sans MS" panose="030F0702030302020204" pitchFamily="66" charset="0"/>
              </a:rPr>
              <a:t>Colombie-Britannique</a:t>
            </a:r>
            <a:r>
              <a:rPr lang="en-US" altLang="en-US" sz="2400" dirty="0">
                <a:latin typeface="Comic Sans MS" panose="030F0702030302020204" pitchFamily="66" charset="0"/>
              </a:rPr>
              <a:t> et de </a:t>
            </a:r>
            <a:r>
              <a:rPr lang="en-US" altLang="en-US" sz="2400" dirty="0" err="1">
                <a:latin typeface="Comic Sans MS" panose="030F0702030302020204" pitchFamily="66" charset="0"/>
              </a:rPr>
              <a:t>l’île</a:t>
            </a:r>
            <a:r>
              <a:rPr lang="en-US" altLang="en-US" sz="2400" dirty="0">
                <a:latin typeface="Comic Sans MS" panose="030F0702030302020204" pitchFamily="66" charset="0"/>
              </a:rPr>
              <a:t> de Vancouver. </a:t>
            </a:r>
            <a:r>
              <a:rPr lang="en-US" altLang="en-US" sz="2400" dirty="0" err="1">
                <a:latin typeface="Comic Sans MS" panose="030F0702030302020204" pitchFamily="66" charset="0"/>
              </a:rPr>
              <a:t>Même</a:t>
            </a:r>
            <a:r>
              <a:rPr lang="en-US" altLang="en-US" sz="2400" dirty="0">
                <a:latin typeface="Comic Sans MS" panose="030F0702030302020204" pitchFamily="66" charset="0"/>
              </a:rPr>
              <a:t> </a:t>
            </a:r>
            <a:r>
              <a:rPr lang="en-US" altLang="en-US" sz="2400" dirty="0" err="1">
                <a:latin typeface="Comic Sans MS" panose="030F0702030302020204" pitchFamily="66" charset="0"/>
              </a:rPr>
              <a:t>si</a:t>
            </a:r>
            <a:r>
              <a:rPr lang="en-US" altLang="en-US" sz="2400" dirty="0">
                <a:latin typeface="Comic Sans MS" panose="030F0702030302020204" pitchFamily="66" charset="0"/>
              </a:rPr>
              <a:t> </a:t>
            </a:r>
            <a:r>
              <a:rPr lang="en-US" altLang="en-US" sz="2400" dirty="0" err="1">
                <a:latin typeface="Comic Sans MS" panose="030F0702030302020204" pitchFamily="66" charset="0"/>
              </a:rPr>
              <a:t>aucune</a:t>
            </a:r>
            <a:r>
              <a:rPr lang="en-US" altLang="en-US" sz="2400" dirty="0">
                <a:latin typeface="Comic Sans MS" panose="030F0702030302020204" pitchFamily="66" charset="0"/>
              </a:rPr>
              <a:t> </a:t>
            </a:r>
            <a:r>
              <a:rPr lang="en-US" altLang="en-US" sz="2400" dirty="0" err="1">
                <a:latin typeface="Comic Sans MS" panose="030F0702030302020204" pitchFamily="66" charset="0"/>
              </a:rPr>
              <a:t>colonie</a:t>
            </a:r>
            <a:r>
              <a:rPr lang="en-US" altLang="en-US" sz="2400" dirty="0">
                <a:latin typeface="Comic Sans MS" panose="030F0702030302020204" pitchFamily="66" charset="0"/>
              </a:rPr>
              <a:t> </a:t>
            </a:r>
            <a:r>
              <a:rPr lang="en-US" altLang="en-US" sz="2400" dirty="0" err="1">
                <a:latin typeface="Comic Sans MS" panose="030F0702030302020204" pitchFamily="66" charset="0"/>
              </a:rPr>
              <a:t>individuelle</a:t>
            </a:r>
            <a:r>
              <a:rPr lang="en-US" altLang="en-US" sz="2400" dirty="0">
                <a:latin typeface="Comic Sans MS" panose="030F0702030302020204" pitchFamily="66" charset="0"/>
              </a:rPr>
              <a:t> ne </a:t>
            </a:r>
            <a:r>
              <a:rPr lang="en-US" altLang="en-US" sz="2400" dirty="0" err="1">
                <a:latin typeface="Comic Sans MS" panose="030F0702030302020204" pitchFamily="66" charset="0"/>
              </a:rPr>
              <a:t>pouvait</a:t>
            </a:r>
            <a:r>
              <a:rPr lang="en-US" altLang="en-US" sz="2400" dirty="0">
                <a:latin typeface="Comic Sans MS" panose="030F0702030302020204" pitchFamily="66" charset="0"/>
              </a:rPr>
              <a:t> se </a:t>
            </a:r>
            <a:r>
              <a:rPr lang="en-US" altLang="en-US" sz="2400" dirty="0" err="1">
                <a:latin typeface="Comic Sans MS" panose="030F0702030302020204" pitchFamily="66" charset="0"/>
              </a:rPr>
              <a:t>permettre</a:t>
            </a:r>
            <a:r>
              <a:rPr lang="en-US" altLang="en-US" sz="2400" dirty="0">
                <a:latin typeface="Comic Sans MS" panose="030F0702030302020204" pitchFamily="66" charset="0"/>
              </a:rPr>
              <a:t> de </a:t>
            </a:r>
            <a:r>
              <a:rPr lang="en-US" altLang="en-US" sz="2400" dirty="0" err="1">
                <a:latin typeface="Comic Sans MS" panose="030F0702030302020204" pitchFamily="66" charset="0"/>
              </a:rPr>
              <a:t>construire</a:t>
            </a:r>
            <a:r>
              <a:rPr lang="en-US" altLang="en-US" sz="2400" dirty="0">
                <a:latin typeface="Comic Sans MS" panose="030F0702030302020204" pitchFamily="66" charset="0"/>
              </a:rPr>
              <a:t> un chemin de fer transcontinental, </a:t>
            </a:r>
            <a:r>
              <a:rPr lang="en-US" altLang="en-US" sz="2400" dirty="0" err="1">
                <a:latin typeface="Comic Sans MS" panose="030F0702030302020204" pitchFamily="66" charset="0"/>
              </a:rPr>
              <a:t>elles</a:t>
            </a:r>
            <a:r>
              <a:rPr lang="en-US" altLang="en-US" sz="2400" dirty="0">
                <a:latin typeface="Comic Sans MS" panose="030F0702030302020204" pitchFamily="66" charset="0"/>
              </a:rPr>
              <a:t> </a:t>
            </a:r>
            <a:r>
              <a:rPr lang="en-US" altLang="en-US" sz="2400" dirty="0" err="1">
                <a:latin typeface="Comic Sans MS" panose="030F0702030302020204" pitchFamily="66" charset="0"/>
              </a:rPr>
              <a:t>pouvaient</a:t>
            </a:r>
            <a:r>
              <a:rPr lang="en-US" altLang="en-US" sz="2400" dirty="0">
                <a:latin typeface="Comic Sans MS" panose="030F0702030302020204" pitchFamily="66" charset="0"/>
              </a:rPr>
              <a:t> le faire ensemble.</a:t>
            </a:r>
          </a:p>
          <a:p>
            <a:r>
              <a:rPr lang="en-US" altLang="en-US" sz="2400" dirty="0" err="1">
                <a:latin typeface="Comic Sans MS" panose="030F0702030302020204" pitchFamily="66" charset="0"/>
              </a:rPr>
              <a:t>Relier</a:t>
            </a:r>
            <a:r>
              <a:rPr lang="en-US" altLang="en-US" sz="2400" dirty="0">
                <a:latin typeface="Comic Sans MS" panose="030F0702030302020204" pitchFamily="66" charset="0"/>
              </a:rPr>
              <a:t> les colonies </a:t>
            </a:r>
            <a:r>
              <a:rPr lang="en-US" altLang="en-US" sz="2400" dirty="0" err="1">
                <a:latin typeface="Comic Sans MS" panose="030F0702030302020204" pitchFamily="66" charset="0"/>
              </a:rPr>
              <a:t>centrales</a:t>
            </a:r>
            <a:r>
              <a:rPr lang="en-US" altLang="en-US" sz="2400" dirty="0">
                <a:latin typeface="Comic Sans MS" panose="030F0702030302020204" pitchFamily="66" charset="0"/>
              </a:rPr>
              <a:t> aux Maritimes </a:t>
            </a:r>
            <a:r>
              <a:rPr lang="en-US" altLang="en-US" sz="2400" dirty="0" err="1">
                <a:latin typeface="Comic Sans MS" panose="030F0702030302020204" pitchFamily="66" charset="0"/>
              </a:rPr>
              <a:t>signifierait</a:t>
            </a:r>
            <a:r>
              <a:rPr lang="en-US" altLang="en-US" sz="2400" dirty="0">
                <a:latin typeface="Comic Sans MS" panose="030F0702030302020204" pitchFamily="66" charset="0"/>
              </a:rPr>
              <a:t> que les </a:t>
            </a:r>
            <a:r>
              <a:rPr lang="en-US" altLang="en-US" sz="2400" dirty="0" err="1">
                <a:latin typeface="Comic Sans MS" panose="030F0702030302020204" pitchFamily="66" charset="0"/>
              </a:rPr>
              <a:t>marchandises</a:t>
            </a:r>
            <a:r>
              <a:rPr lang="en-US" altLang="en-US" sz="2400" dirty="0">
                <a:latin typeface="Comic Sans MS" panose="030F0702030302020204" pitchFamily="66" charset="0"/>
              </a:rPr>
              <a:t> </a:t>
            </a:r>
            <a:r>
              <a:rPr lang="en-US" altLang="en-US" sz="2400" dirty="0" err="1">
                <a:latin typeface="Comic Sans MS" panose="030F0702030302020204" pitchFamily="66" charset="0"/>
              </a:rPr>
              <a:t>voyageant</a:t>
            </a:r>
            <a:r>
              <a:rPr lang="en-US" altLang="en-US" sz="2400" dirty="0">
                <a:latin typeface="Comic Sans MS" panose="030F0702030302020204" pitchFamily="66" charset="0"/>
              </a:rPr>
              <a:t> </a:t>
            </a:r>
            <a:r>
              <a:rPr lang="en-US" altLang="en-US" sz="2400" dirty="0" err="1">
                <a:latin typeface="Comic Sans MS" panose="030F0702030302020204" pitchFamily="66" charset="0"/>
              </a:rPr>
              <a:t>vers</a:t>
            </a:r>
            <a:r>
              <a:rPr lang="en-US" altLang="en-US" sz="2400" dirty="0">
                <a:latin typeface="Comic Sans MS" panose="030F0702030302020204" pitchFamily="66" charset="0"/>
              </a:rPr>
              <a:t> </a:t>
            </a:r>
            <a:r>
              <a:rPr lang="en-US" altLang="en-US" sz="2400" dirty="0" err="1">
                <a:latin typeface="Comic Sans MS" panose="030F0702030302020204" pitchFamily="66" charset="0"/>
              </a:rPr>
              <a:t>l'Europe</a:t>
            </a:r>
            <a:r>
              <a:rPr lang="en-US" altLang="en-US" sz="2400" dirty="0">
                <a:latin typeface="Comic Sans MS" panose="030F0702030302020204" pitchFamily="66" charset="0"/>
              </a:rPr>
              <a:t> </a:t>
            </a:r>
            <a:r>
              <a:rPr lang="en-US" altLang="en-US" sz="2400" dirty="0" err="1">
                <a:latin typeface="Comic Sans MS" panose="030F0702030302020204" pitchFamily="66" charset="0"/>
              </a:rPr>
              <a:t>en</a:t>
            </a:r>
            <a:r>
              <a:rPr lang="en-US" altLang="en-US" sz="2400" dirty="0">
                <a:latin typeface="Comic Sans MS" panose="030F0702030302020204" pitchFamily="66" charset="0"/>
              </a:rPr>
              <a:t> hiver </a:t>
            </a:r>
            <a:r>
              <a:rPr lang="en-US" altLang="en-US" sz="2400" dirty="0" err="1">
                <a:latin typeface="Comic Sans MS" panose="030F0702030302020204" pitchFamily="66" charset="0"/>
              </a:rPr>
              <a:t>pourraient</a:t>
            </a:r>
            <a:r>
              <a:rPr lang="en-US" altLang="en-US" sz="2400" dirty="0">
                <a:latin typeface="Comic Sans MS" panose="030F0702030302020204" pitchFamily="66" charset="0"/>
              </a:rPr>
              <a:t> </a:t>
            </a:r>
            <a:r>
              <a:rPr lang="en-US" altLang="en-US" sz="2400" dirty="0" err="1">
                <a:latin typeface="Comic Sans MS" panose="030F0702030302020204" pitchFamily="66" charset="0"/>
              </a:rPr>
              <a:t>utiliser</a:t>
            </a:r>
            <a:r>
              <a:rPr lang="en-US" altLang="en-US" sz="2400" dirty="0">
                <a:latin typeface="Comic Sans MS" panose="030F0702030302020204" pitchFamily="66" charset="0"/>
              </a:rPr>
              <a:t> le port libre de glace </a:t>
            </a:r>
            <a:r>
              <a:rPr lang="en-US" altLang="en-US" sz="2400" dirty="0" err="1">
                <a:latin typeface="Comic Sans MS" panose="030F0702030302020204" pitchFamily="66" charset="0"/>
              </a:rPr>
              <a:t>d'Halifax</a:t>
            </a:r>
            <a:r>
              <a:rPr lang="en-US" altLang="en-US" sz="2400" dirty="0">
                <a:latin typeface="Comic Sans MS" panose="030F0702030302020204" pitchFamily="66" charset="0"/>
              </a:rPr>
              <a:t>.</a:t>
            </a:r>
            <a:endParaRPr lang="en-US" altLang="en-US" sz="2200" dirty="0">
              <a:latin typeface="Comic Sans MS" charset="0"/>
            </a:endParaRPr>
          </a:p>
          <a:p>
            <a:pPr eaLnBrk="1" hangingPunct="1"/>
            <a:endParaRPr lang="en-US" altLang="en-US" sz="2000" dirty="0">
              <a:latin typeface="Comic Sans MS" charset="0"/>
            </a:endParaRPr>
          </a:p>
          <a:p>
            <a:endParaRPr lang="en-US" altLang="en-US" sz="1800" dirty="0"/>
          </a:p>
          <a:p>
            <a:pPr eaLnBrk="1" hangingPunct="1">
              <a:buFontTx/>
              <a:buNone/>
            </a:pPr>
            <a:endParaRPr lang="en-US" altLang="en-US" sz="1800" dirty="0"/>
          </a:p>
          <a:p>
            <a:pPr eaLnBrk="1" hangingPunct="1">
              <a:buFontTx/>
              <a:buNone/>
            </a:pPr>
            <a:endParaRPr lang="en-US" altLang="en-US" sz="18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143000"/>
            <a:ext cx="4495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3294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28601"/>
            <a:ext cx="8229600" cy="593725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sz="2800" dirty="0">
                <a:latin typeface="Comic Sans MS" charset="0"/>
              </a:rPr>
              <a:t>NOUVEAU-BRUNSWICK ET NOUVELLE-ÉCOSSE</a:t>
            </a:r>
            <a:endParaRPr lang="en-US" altLang="en-US" sz="2800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822326"/>
            <a:ext cx="4572000" cy="6188074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 sz="2400" dirty="0">
                <a:latin typeface="Comic Sans MS" panose="030F0702030302020204" pitchFamily="66" charset="0"/>
              </a:rPr>
              <a:t>Dans les </a:t>
            </a:r>
            <a:r>
              <a:rPr lang="en-US" altLang="en-US" sz="2400" dirty="0" err="1">
                <a:latin typeface="Comic Sans MS" panose="030F0702030302020204" pitchFamily="66" charset="0"/>
              </a:rPr>
              <a:t>années</a:t>
            </a:r>
            <a:r>
              <a:rPr lang="en-US" altLang="en-US" sz="2400" dirty="0">
                <a:latin typeface="Comic Sans MS" panose="030F0702030302020204" pitchFamily="66" charset="0"/>
              </a:rPr>
              <a:t> 1860, le Nouveau-Brunswick et la Nouvelle-</a:t>
            </a:r>
            <a:r>
              <a:rPr lang="en-US" altLang="en-US" sz="2400" dirty="0" err="1">
                <a:latin typeface="Comic Sans MS" panose="030F0702030302020204" pitchFamily="66" charset="0"/>
              </a:rPr>
              <a:t>Écosse</a:t>
            </a:r>
            <a:r>
              <a:rPr lang="en-US" altLang="en-US" sz="2400" dirty="0">
                <a:latin typeface="Comic Sans MS" panose="030F0702030302020204" pitchFamily="66" charset="0"/>
              </a:rPr>
              <a:t> </a:t>
            </a:r>
            <a:r>
              <a:rPr lang="en-US" altLang="en-US" sz="2400" dirty="0" err="1">
                <a:latin typeface="Comic Sans MS" panose="030F0702030302020204" pitchFamily="66" charset="0"/>
              </a:rPr>
              <a:t>étaient</a:t>
            </a:r>
            <a:r>
              <a:rPr lang="en-US" altLang="en-US" sz="2400" dirty="0">
                <a:latin typeface="Comic Sans MS" panose="030F0702030302020204" pitchFamily="66" charset="0"/>
              </a:rPr>
              <a:t> de petites colonies </a:t>
            </a:r>
            <a:r>
              <a:rPr lang="en-US" altLang="en-US" sz="2400" dirty="0" err="1">
                <a:latin typeface="Comic Sans MS" panose="030F0702030302020204" pitchFamily="66" charset="0"/>
              </a:rPr>
              <a:t>prospères</a:t>
            </a:r>
            <a:r>
              <a:rPr lang="en-US" altLang="en-US" sz="2400" dirty="0">
                <a:latin typeface="Comic Sans MS" panose="030F0702030302020204" pitchFamily="66" charset="0"/>
              </a:rPr>
              <a:t> qui </a:t>
            </a:r>
            <a:r>
              <a:rPr lang="en-US" altLang="en-US" sz="2400" dirty="0" err="1">
                <a:latin typeface="Comic Sans MS" panose="030F0702030302020204" pitchFamily="66" charset="0"/>
              </a:rPr>
              <a:t>avaient</a:t>
            </a:r>
            <a:r>
              <a:rPr lang="en-US" altLang="en-US" sz="2400" dirty="0">
                <a:latin typeface="Comic Sans MS" panose="030F0702030302020204" pitchFamily="66" charset="0"/>
              </a:rPr>
              <a:t> déjà mis </a:t>
            </a:r>
            <a:r>
              <a:rPr lang="en-US" altLang="en-US" sz="2400" dirty="0" err="1">
                <a:latin typeface="Comic Sans MS" panose="030F0702030302020204" pitchFamily="66" charset="0"/>
              </a:rPr>
              <a:t>en</a:t>
            </a:r>
            <a:r>
              <a:rPr lang="en-US" altLang="en-US" sz="2400" dirty="0">
                <a:latin typeface="Comic Sans MS" panose="030F0702030302020204" pitchFamily="66" charset="0"/>
              </a:rPr>
              <a:t> place un </a:t>
            </a:r>
            <a:r>
              <a:rPr lang="en-US" altLang="en-US" sz="2400" dirty="0" err="1">
                <a:latin typeface="Comic Sans MS" panose="030F0702030302020204" pitchFamily="66" charset="0"/>
              </a:rPr>
              <a:t>gouvernement</a:t>
            </a:r>
            <a:r>
              <a:rPr lang="en-US" altLang="en-US" sz="2400" dirty="0">
                <a:latin typeface="Comic Sans MS" panose="030F0702030302020204" pitchFamily="66" charset="0"/>
              </a:rPr>
              <a:t> </a:t>
            </a:r>
            <a:r>
              <a:rPr lang="en-US" altLang="en-US" sz="2400" dirty="0" err="1">
                <a:latin typeface="Comic Sans MS" panose="030F0702030302020204" pitchFamily="66" charset="0"/>
              </a:rPr>
              <a:t>responsable</a:t>
            </a:r>
            <a:r>
              <a:rPr lang="en-US" altLang="en-US" sz="2400" dirty="0">
                <a:latin typeface="Comic Sans MS" panose="030F0702030302020204" pitchFamily="66" charset="0"/>
              </a:rPr>
              <a:t>. </a:t>
            </a:r>
            <a:r>
              <a:rPr lang="en-US" altLang="en-US" sz="2400" dirty="0" err="1">
                <a:latin typeface="Comic Sans MS" panose="030F0702030302020204" pitchFamily="66" charset="0"/>
              </a:rPr>
              <a:t>Cela</a:t>
            </a:r>
            <a:r>
              <a:rPr lang="en-US" altLang="en-US" sz="2400" dirty="0">
                <a:latin typeface="Comic Sans MS" panose="030F0702030302020204" pitchFamily="66" charset="0"/>
              </a:rPr>
              <a:t> a </a:t>
            </a:r>
            <a:r>
              <a:rPr lang="en-US" altLang="en-US" sz="2400" dirty="0" err="1">
                <a:latin typeface="Comic Sans MS" panose="030F0702030302020204" pitchFamily="66" charset="0"/>
              </a:rPr>
              <a:t>favorisé</a:t>
            </a:r>
            <a:r>
              <a:rPr lang="en-US" altLang="en-US" sz="2400" dirty="0">
                <a:latin typeface="Comic Sans MS" panose="030F0702030302020204" pitchFamily="66" charset="0"/>
              </a:rPr>
              <a:t> un sentiment </a:t>
            </a:r>
            <a:r>
              <a:rPr lang="en-US" altLang="en-US" sz="2400" dirty="0" err="1">
                <a:latin typeface="Comic Sans MS" panose="030F0702030302020204" pitchFamily="66" charset="0"/>
              </a:rPr>
              <a:t>d’indépendance</a:t>
            </a:r>
            <a:r>
              <a:rPr lang="en-US" altLang="en-US" sz="2400" dirty="0">
                <a:latin typeface="Comic Sans MS" panose="030F0702030302020204" pitchFamily="66" charset="0"/>
              </a:rPr>
              <a:t> et </a:t>
            </a:r>
            <a:r>
              <a:rPr lang="en-US" altLang="en-US" sz="2400" dirty="0" err="1">
                <a:latin typeface="Comic Sans MS" panose="030F0702030302020204" pitchFamily="66" charset="0"/>
              </a:rPr>
              <a:t>d’autosuffisance</a:t>
            </a:r>
            <a:r>
              <a:rPr lang="en-US" altLang="en-US" sz="2400" dirty="0">
                <a:latin typeface="Comic Sans MS" panose="030F0702030302020204" pitchFamily="66" charset="0"/>
              </a:rPr>
              <a:t> – un sentiment qui </a:t>
            </a:r>
            <a:r>
              <a:rPr lang="en-US" altLang="en-US" sz="2400" dirty="0" err="1">
                <a:latin typeface="Comic Sans MS" panose="030F0702030302020204" pitchFamily="66" charset="0"/>
              </a:rPr>
              <a:t>n’était</a:t>
            </a:r>
            <a:r>
              <a:rPr lang="en-US" altLang="en-US" sz="2400" dirty="0">
                <a:latin typeface="Comic Sans MS" panose="030F0702030302020204" pitchFamily="66" charset="0"/>
              </a:rPr>
              <a:t> pas favorable </a:t>
            </a:r>
            <a:r>
              <a:rPr lang="en-US" altLang="en-US" sz="2400" dirty="0" err="1">
                <a:latin typeface="Comic Sans MS" panose="030F0702030302020204" pitchFamily="66" charset="0"/>
              </a:rPr>
              <a:t>à</a:t>
            </a:r>
            <a:r>
              <a:rPr lang="en-US" altLang="en-US" sz="2400" dirty="0">
                <a:latin typeface="Comic Sans MS" panose="030F0702030302020204" pitchFamily="66" charset="0"/>
              </a:rPr>
              <a:t> la </a:t>
            </a:r>
            <a:r>
              <a:rPr lang="en-US" altLang="en-US" sz="2400" dirty="0" err="1">
                <a:latin typeface="Comic Sans MS" panose="030F0702030302020204" pitchFamily="66" charset="0"/>
              </a:rPr>
              <a:t>Confédération</a:t>
            </a:r>
            <a:r>
              <a:rPr lang="en-US" altLang="en-US" sz="2400" dirty="0">
                <a:latin typeface="Comic Sans MS" panose="030F0702030302020204" pitchFamily="66" charset="0"/>
              </a:rPr>
              <a:t>.</a:t>
            </a:r>
          </a:p>
          <a:p>
            <a:r>
              <a:rPr lang="en-US" altLang="en-US" sz="2400" dirty="0">
                <a:latin typeface="Comic Sans MS" panose="030F0702030302020204" pitchFamily="66" charset="0"/>
              </a:rPr>
              <a:t>Les partisans de la </a:t>
            </a:r>
            <a:r>
              <a:rPr lang="en-US" altLang="en-US" sz="2400" dirty="0" err="1">
                <a:latin typeface="Comic Sans MS" panose="030F0702030302020204" pitchFamily="66" charset="0"/>
              </a:rPr>
              <a:t>Confédération</a:t>
            </a:r>
            <a:r>
              <a:rPr lang="en-US" altLang="en-US" sz="2400" dirty="0">
                <a:latin typeface="Comic Sans MS" panose="030F0702030302020204" pitchFamily="66" charset="0"/>
              </a:rPr>
              <a:t> </a:t>
            </a:r>
            <a:r>
              <a:rPr lang="en-US" altLang="en-US" sz="2400" dirty="0" err="1">
                <a:latin typeface="Comic Sans MS" panose="030F0702030302020204" pitchFamily="66" charset="0"/>
              </a:rPr>
              <a:t>pensaient</a:t>
            </a:r>
            <a:r>
              <a:rPr lang="en-US" altLang="en-US" sz="2400" dirty="0">
                <a:latin typeface="Comic Sans MS" panose="030F0702030302020204" pitchFamily="66" charset="0"/>
              </a:rPr>
              <a:t> </a:t>
            </a:r>
            <a:r>
              <a:rPr lang="en-US" altLang="en-US" sz="2400" dirty="0" err="1">
                <a:latin typeface="Comic Sans MS" panose="030F0702030302020204" pitchFamily="66" charset="0"/>
              </a:rPr>
              <a:t>qu'elle</a:t>
            </a:r>
            <a:r>
              <a:rPr lang="en-US" altLang="en-US" sz="2400" dirty="0">
                <a:latin typeface="Comic Sans MS" panose="030F0702030302020204" pitchFamily="66" charset="0"/>
              </a:rPr>
              <a:t> </a:t>
            </a:r>
            <a:r>
              <a:rPr lang="en-US" altLang="en-US" sz="2400" dirty="0" err="1">
                <a:latin typeface="Comic Sans MS" panose="030F0702030302020204" pitchFamily="66" charset="0"/>
              </a:rPr>
              <a:t>offrirait</a:t>
            </a:r>
            <a:r>
              <a:rPr lang="en-US" altLang="en-US" sz="2400" dirty="0">
                <a:latin typeface="Comic Sans MS" panose="030F0702030302020204" pitchFamily="66" charset="0"/>
              </a:rPr>
              <a:t> la </a:t>
            </a:r>
            <a:r>
              <a:rPr lang="en-US" altLang="en-US" sz="2400" dirty="0" err="1">
                <a:latin typeface="Comic Sans MS" panose="030F0702030302020204" pitchFamily="66" charset="0"/>
              </a:rPr>
              <a:t>sécurité</a:t>
            </a:r>
            <a:r>
              <a:rPr lang="en-US" altLang="en-US" sz="2400" dirty="0">
                <a:latin typeface="Comic Sans MS" panose="030F0702030302020204" pitchFamily="66" charset="0"/>
              </a:rPr>
              <a:t> et que le chemin de fer </a:t>
            </a:r>
            <a:r>
              <a:rPr lang="en-US" altLang="en-US" sz="2400" dirty="0" err="1">
                <a:latin typeface="Comic Sans MS" panose="030F0702030302020204" pitchFamily="66" charset="0"/>
              </a:rPr>
              <a:t>offrirait</a:t>
            </a:r>
            <a:r>
              <a:rPr lang="en-US" altLang="en-US" sz="2400" dirty="0">
                <a:latin typeface="Comic Sans MS" panose="030F0702030302020204" pitchFamily="66" charset="0"/>
              </a:rPr>
              <a:t> des </a:t>
            </a:r>
            <a:r>
              <a:rPr lang="en-US" altLang="en-US" sz="2400" dirty="0" err="1">
                <a:latin typeface="Comic Sans MS" panose="030F0702030302020204" pitchFamily="66" charset="0"/>
              </a:rPr>
              <a:t>marchés</a:t>
            </a:r>
            <a:r>
              <a:rPr lang="en-US" altLang="en-US" sz="2400" dirty="0">
                <a:latin typeface="Comic Sans MS" panose="030F0702030302020204" pitchFamily="66" charset="0"/>
              </a:rPr>
              <a:t> plus </a:t>
            </a:r>
            <a:r>
              <a:rPr lang="en-US" altLang="en-US" sz="2400" dirty="0" err="1">
                <a:latin typeface="Comic Sans MS" panose="030F0702030302020204" pitchFamily="66" charset="0"/>
              </a:rPr>
              <a:t>vastes</a:t>
            </a:r>
            <a:r>
              <a:rPr lang="en-US" altLang="en-US" sz="2400" dirty="0">
                <a:latin typeface="Comic Sans MS" panose="030F0702030302020204" pitchFamily="66" charset="0"/>
              </a:rPr>
              <a:t> pour </a:t>
            </a:r>
            <a:r>
              <a:rPr lang="en-US" altLang="en-US" sz="2400" dirty="0" err="1">
                <a:latin typeface="Comic Sans MS" panose="030F0702030302020204" pitchFamily="66" charset="0"/>
              </a:rPr>
              <a:t>leurs</a:t>
            </a:r>
            <a:r>
              <a:rPr lang="en-US" altLang="en-US" sz="2400" dirty="0">
                <a:latin typeface="Comic Sans MS" panose="030F0702030302020204" pitchFamily="66" charset="0"/>
              </a:rPr>
              <a:t> </a:t>
            </a:r>
            <a:r>
              <a:rPr lang="en-US" altLang="en-US" sz="2400" dirty="0" err="1">
                <a:latin typeface="Comic Sans MS" panose="030F0702030302020204" pitchFamily="66" charset="0"/>
              </a:rPr>
              <a:t>produits</a:t>
            </a:r>
            <a:r>
              <a:rPr lang="en-US" altLang="en-US" sz="2400" dirty="0">
                <a:latin typeface="Comic Sans MS" panose="030F0702030302020204" pitchFamily="66" charset="0"/>
              </a:rPr>
              <a:t>. La protection </a:t>
            </a:r>
            <a:r>
              <a:rPr lang="en-US" altLang="en-US" sz="2400" dirty="0" err="1">
                <a:latin typeface="Comic Sans MS" panose="030F0702030302020204" pitchFamily="66" charset="0"/>
              </a:rPr>
              <a:t>était</a:t>
            </a:r>
            <a:r>
              <a:rPr lang="en-US" altLang="en-US" sz="2400" dirty="0">
                <a:latin typeface="Comic Sans MS" panose="030F0702030302020204" pitchFamily="66" charset="0"/>
              </a:rPr>
              <a:t> </a:t>
            </a:r>
            <a:r>
              <a:rPr lang="en-US" altLang="en-US" sz="2400" dirty="0" err="1">
                <a:latin typeface="Comic Sans MS" panose="030F0702030302020204" pitchFamily="66" charset="0"/>
              </a:rPr>
              <a:t>une</a:t>
            </a:r>
            <a:r>
              <a:rPr lang="en-US" altLang="en-US" sz="2400" dirty="0">
                <a:latin typeface="Comic Sans MS" panose="030F0702030302020204" pitchFamily="66" charset="0"/>
              </a:rPr>
              <a:t> </a:t>
            </a:r>
            <a:r>
              <a:rPr lang="en-US" altLang="en-US" sz="2400" dirty="0" err="1">
                <a:latin typeface="Comic Sans MS" panose="030F0702030302020204" pitchFamily="66" charset="0"/>
              </a:rPr>
              <a:t>préoccupation</a:t>
            </a:r>
            <a:r>
              <a:rPr lang="en-US" altLang="en-US" sz="2400" dirty="0">
                <a:latin typeface="Comic Sans MS" panose="030F0702030302020204" pitchFamily="66" charset="0"/>
              </a:rPr>
              <a:t> majeure pour les </a:t>
            </a:r>
            <a:r>
              <a:rPr lang="en-US" altLang="en-US" sz="2400" dirty="0" err="1">
                <a:latin typeface="Comic Sans MS" panose="030F0702030302020204" pitchFamily="66" charset="0"/>
              </a:rPr>
              <a:t>Néo-Brunswickois</a:t>
            </a:r>
            <a:r>
              <a:rPr lang="en-US" altLang="en-US" sz="2400" dirty="0">
                <a:latin typeface="Comic Sans MS" panose="030F0702030302020204" pitchFamily="66" charset="0"/>
              </a:rPr>
              <a:t>, qui </a:t>
            </a:r>
            <a:r>
              <a:rPr lang="en-US" altLang="en-US" sz="2400" dirty="0" err="1">
                <a:latin typeface="Comic Sans MS" panose="030F0702030302020204" pitchFamily="66" charset="0"/>
              </a:rPr>
              <a:t>partageaient</a:t>
            </a:r>
            <a:r>
              <a:rPr lang="en-US" altLang="en-US" sz="2400" dirty="0">
                <a:latin typeface="Comic Sans MS" panose="030F0702030302020204" pitchFamily="66" charset="0"/>
              </a:rPr>
              <a:t> </a:t>
            </a:r>
            <a:r>
              <a:rPr lang="en-US" altLang="en-US" sz="2400" dirty="0" err="1">
                <a:latin typeface="Comic Sans MS" panose="030F0702030302020204" pitchFamily="66" charset="0"/>
              </a:rPr>
              <a:t>une</a:t>
            </a:r>
            <a:r>
              <a:rPr lang="en-US" altLang="en-US" sz="2400" dirty="0">
                <a:latin typeface="Comic Sans MS" panose="030F0702030302020204" pitchFamily="66" charset="0"/>
              </a:rPr>
              <a:t> </a:t>
            </a:r>
            <a:r>
              <a:rPr lang="en-US" altLang="en-US" sz="2400" dirty="0" err="1">
                <a:latin typeface="Comic Sans MS" panose="030F0702030302020204" pitchFamily="66" charset="0"/>
              </a:rPr>
              <a:t>frontière</a:t>
            </a:r>
            <a:r>
              <a:rPr lang="en-US" altLang="en-US" sz="2400" dirty="0">
                <a:latin typeface="Comic Sans MS" panose="030F0702030302020204" pitchFamily="66" charset="0"/>
              </a:rPr>
              <a:t> avec les </a:t>
            </a:r>
            <a:r>
              <a:rPr lang="en-US" altLang="en-US" sz="2400" dirty="0" err="1">
                <a:latin typeface="Comic Sans MS" panose="030F0702030302020204" pitchFamily="66" charset="0"/>
              </a:rPr>
              <a:t>États</a:t>
            </a:r>
            <a:r>
              <a:rPr lang="en-US" altLang="en-US" sz="2400" dirty="0">
                <a:latin typeface="Comic Sans MS" panose="030F0702030302020204" pitchFamily="66" charset="0"/>
              </a:rPr>
              <a:t>-Unis.</a:t>
            </a:r>
          </a:p>
          <a:p>
            <a:r>
              <a:rPr lang="en-US" altLang="en-US" sz="2400" dirty="0">
                <a:latin typeface="Comic Sans MS" panose="030F0702030302020204" pitchFamily="66" charset="0"/>
              </a:rPr>
              <a:t>Macdonald </a:t>
            </a:r>
            <a:r>
              <a:rPr lang="en-US" altLang="en-US" sz="2400" dirty="0" err="1">
                <a:latin typeface="Comic Sans MS" panose="030F0702030302020204" pitchFamily="66" charset="0"/>
              </a:rPr>
              <a:t>tente</a:t>
            </a:r>
            <a:r>
              <a:rPr lang="en-US" altLang="en-US" sz="2400" dirty="0">
                <a:latin typeface="Comic Sans MS" panose="030F0702030302020204" pitchFamily="66" charset="0"/>
              </a:rPr>
              <a:t> sans succès de </a:t>
            </a:r>
            <a:r>
              <a:rPr lang="en-US" altLang="en-US" sz="2400" dirty="0" err="1">
                <a:latin typeface="Comic Sans MS" panose="030F0702030302020204" pitchFamily="66" charset="0"/>
              </a:rPr>
              <a:t>convaincre</a:t>
            </a:r>
            <a:r>
              <a:rPr lang="en-US" altLang="en-US" sz="2400" dirty="0">
                <a:latin typeface="Comic Sans MS" panose="030F0702030302020204" pitchFamily="66" charset="0"/>
              </a:rPr>
              <a:t> les Maritimes que la </a:t>
            </a:r>
            <a:r>
              <a:rPr lang="en-US" altLang="en-US" sz="2400" dirty="0" err="1">
                <a:latin typeface="Comic Sans MS" panose="030F0702030302020204" pitchFamily="66" charset="0"/>
              </a:rPr>
              <a:t>Confédération</a:t>
            </a:r>
            <a:r>
              <a:rPr lang="en-US" altLang="en-US" sz="2400" dirty="0">
                <a:latin typeface="Comic Sans MS" panose="030F0702030302020204" pitchFamily="66" charset="0"/>
              </a:rPr>
              <a:t> </a:t>
            </a:r>
            <a:r>
              <a:rPr lang="en-US" altLang="en-US" sz="2400" dirty="0" err="1">
                <a:latin typeface="Comic Sans MS" panose="030F0702030302020204" pitchFamily="66" charset="0"/>
              </a:rPr>
              <a:t>aiderait</a:t>
            </a:r>
            <a:r>
              <a:rPr lang="en-US" altLang="en-US" sz="2400" dirty="0">
                <a:latin typeface="Comic Sans MS" panose="030F0702030302020204" pitchFamily="66" charset="0"/>
              </a:rPr>
              <a:t> </a:t>
            </a:r>
            <a:r>
              <a:rPr lang="en-US" altLang="en-US" sz="2400" dirty="0" err="1">
                <a:latin typeface="Comic Sans MS" panose="030F0702030302020204" pitchFamily="66" charset="0"/>
              </a:rPr>
              <a:t>leur</a:t>
            </a:r>
            <a:r>
              <a:rPr lang="en-US" altLang="en-US" sz="2400" dirty="0">
                <a:latin typeface="Comic Sans MS" panose="030F0702030302020204" pitchFamily="66" charset="0"/>
              </a:rPr>
              <a:t> </a:t>
            </a:r>
            <a:r>
              <a:rPr lang="en-US" altLang="en-US" sz="2400" dirty="0" err="1">
                <a:latin typeface="Comic Sans MS" panose="030F0702030302020204" pitchFamily="66" charset="0"/>
              </a:rPr>
              <a:t>économie</a:t>
            </a:r>
            <a:r>
              <a:rPr lang="en-US" altLang="en-US" sz="2400" dirty="0">
                <a:latin typeface="Comic Sans MS" panose="030F0702030302020204" pitchFamily="66" charset="0"/>
              </a:rPr>
              <a:t>. </a:t>
            </a:r>
            <a:r>
              <a:rPr lang="en-US" altLang="en-US" sz="2400" dirty="0" err="1">
                <a:latin typeface="Comic Sans MS" panose="030F0702030302020204" pitchFamily="66" charset="0"/>
              </a:rPr>
              <a:t>Ils</a:t>
            </a:r>
            <a:r>
              <a:rPr lang="en-US" altLang="en-US" sz="2400" dirty="0">
                <a:latin typeface="Comic Sans MS" panose="030F0702030302020204" pitchFamily="66" charset="0"/>
              </a:rPr>
              <a:t> </a:t>
            </a:r>
            <a:r>
              <a:rPr lang="en-US" altLang="en-US" sz="2400" dirty="0" err="1">
                <a:latin typeface="Comic Sans MS" panose="030F0702030302020204" pitchFamily="66" charset="0"/>
              </a:rPr>
              <a:t>ont</a:t>
            </a:r>
            <a:r>
              <a:rPr lang="en-US" altLang="en-US" sz="2400" dirty="0">
                <a:latin typeface="Comic Sans MS" panose="030F0702030302020204" pitchFamily="66" charset="0"/>
              </a:rPr>
              <a:t> </a:t>
            </a:r>
            <a:r>
              <a:rPr lang="en-US" altLang="en-US" sz="2400" dirty="0" err="1">
                <a:latin typeface="Comic Sans MS" panose="030F0702030302020204" pitchFamily="66" charset="0"/>
              </a:rPr>
              <a:t>refusé</a:t>
            </a:r>
            <a:r>
              <a:rPr lang="en-US" altLang="en-US" sz="2400" dirty="0">
                <a:latin typeface="Comic Sans MS" panose="030F0702030302020204" pitchFamily="66" charset="0"/>
              </a:rPr>
              <a:t> </a:t>
            </a:r>
            <a:r>
              <a:rPr lang="en-US" altLang="en-US" sz="2400" dirty="0" err="1">
                <a:latin typeface="Comic Sans MS" panose="030F0702030302020204" pitchFamily="66" charset="0"/>
              </a:rPr>
              <a:t>d’adhérer</a:t>
            </a:r>
            <a:r>
              <a:rPr lang="en-US" altLang="en-US" sz="2400" dirty="0">
                <a:latin typeface="Comic Sans MS" panose="030F0702030302020204" pitchFamily="66" charset="0"/>
              </a:rPr>
              <a:t>.</a:t>
            </a:r>
            <a:endParaRPr lang="en-US" altLang="en-US" sz="2200" dirty="0">
              <a:latin typeface="Comic Sans MS" charset="0"/>
            </a:endParaRPr>
          </a:p>
          <a:p>
            <a:pPr eaLnBrk="1" hangingPunct="1"/>
            <a:endParaRPr lang="en-US" altLang="en-US" sz="2000" dirty="0">
              <a:latin typeface="Comic Sans MS" charset="0"/>
            </a:endParaRPr>
          </a:p>
          <a:p>
            <a:endParaRPr lang="en-US" altLang="en-US" sz="1800" dirty="0"/>
          </a:p>
          <a:p>
            <a:pPr eaLnBrk="1" hangingPunct="1">
              <a:buFontTx/>
              <a:buNone/>
            </a:pPr>
            <a:endParaRPr lang="en-US" altLang="en-US" sz="1800" dirty="0"/>
          </a:p>
          <a:p>
            <a:pPr eaLnBrk="1" hangingPunct="1">
              <a:buFontTx/>
              <a:buNone/>
            </a:pPr>
            <a:endParaRPr lang="en-US" altLang="en-US" sz="1800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371600"/>
            <a:ext cx="44958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7034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28601"/>
            <a:ext cx="8229600" cy="593725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sz="2800" dirty="0">
                <a:latin typeface="Comic Sans MS" charset="0"/>
              </a:rPr>
              <a:t>LES RAIDS FÉNIENS</a:t>
            </a:r>
            <a:endParaRPr lang="en-US" altLang="en-US" sz="2800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625365" y="685799"/>
            <a:ext cx="4572000" cy="5943600"/>
          </a:xfrm>
        </p:spPr>
        <p:txBody>
          <a:bodyPr>
            <a:normAutofit fontScale="92500" lnSpcReduction="20000"/>
          </a:bodyPr>
          <a:lstStyle/>
          <a:p>
            <a:r>
              <a:rPr lang="en-CA" sz="2400" dirty="0"/>
              <a:t>Les Fenians </a:t>
            </a:r>
            <a:r>
              <a:rPr lang="en-CA" sz="2400" dirty="0" err="1"/>
              <a:t>étaient</a:t>
            </a:r>
            <a:r>
              <a:rPr lang="en-CA" sz="2400" dirty="0"/>
              <a:t> </a:t>
            </a:r>
            <a:r>
              <a:rPr lang="en-CA" sz="2400" dirty="0" err="1"/>
              <a:t>une</a:t>
            </a:r>
            <a:r>
              <a:rPr lang="en-CA" sz="2400" dirty="0"/>
              <a:t> </a:t>
            </a:r>
            <a:r>
              <a:rPr lang="en-CA" sz="2400" dirty="0" err="1"/>
              <a:t>société</a:t>
            </a:r>
            <a:r>
              <a:rPr lang="en-CA" sz="2400" dirty="0"/>
              <a:t> </a:t>
            </a:r>
            <a:r>
              <a:rPr lang="en-CA" sz="2400" dirty="0" err="1"/>
              <a:t>secrète</a:t>
            </a:r>
            <a:r>
              <a:rPr lang="en-CA" sz="2400" dirty="0"/>
              <a:t> </a:t>
            </a:r>
            <a:r>
              <a:rPr lang="en-CA" sz="2400" dirty="0" err="1"/>
              <a:t>d'Irlandais</a:t>
            </a:r>
            <a:r>
              <a:rPr lang="en-CA" sz="2400" dirty="0"/>
              <a:t> qui </a:t>
            </a:r>
            <a:r>
              <a:rPr lang="en-CA" sz="2400" dirty="0" err="1"/>
              <a:t>avaient</a:t>
            </a:r>
            <a:r>
              <a:rPr lang="en-CA" sz="2400" dirty="0"/>
              <a:t> émigré </a:t>
            </a:r>
            <a:r>
              <a:rPr lang="en-CA" sz="2400" dirty="0" err="1"/>
              <a:t>en</a:t>
            </a:r>
            <a:r>
              <a:rPr lang="en-CA" sz="2400" dirty="0"/>
              <a:t> </a:t>
            </a:r>
            <a:r>
              <a:rPr lang="en-CA" sz="2400" dirty="0" err="1"/>
              <a:t>Amérique</a:t>
            </a:r>
            <a:r>
              <a:rPr lang="en-CA" sz="2400" dirty="0"/>
              <a:t>, </a:t>
            </a:r>
            <a:r>
              <a:rPr lang="en-CA" sz="2400" dirty="0" err="1"/>
              <a:t>mais</a:t>
            </a:r>
            <a:r>
              <a:rPr lang="en-CA" sz="2400" dirty="0"/>
              <a:t> qui </a:t>
            </a:r>
            <a:r>
              <a:rPr lang="en-CA" sz="2400" dirty="0" err="1"/>
              <a:t>étaient</a:t>
            </a:r>
            <a:r>
              <a:rPr lang="en-CA" sz="2400" dirty="0"/>
              <a:t> </a:t>
            </a:r>
            <a:r>
              <a:rPr lang="en-CA" sz="2400" dirty="0" err="1"/>
              <a:t>toujours</a:t>
            </a:r>
            <a:r>
              <a:rPr lang="en-CA" sz="2400" dirty="0"/>
              <a:t> attachés </a:t>
            </a:r>
            <a:r>
              <a:rPr lang="en-CA" sz="2400" dirty="0" err="1"/>
              <a:t>à</a:t>
            </a:r>
            <a:r>
              <a:rPr lang="en-CA" sz="2400" dirty="0"/>
              <a:t> </a:t>
            </a:r>
            <a:r>
              <a:rPr lang="en-CA" sz="2400" dirty="0" err="1"/>
              <a:t>l'indépendance</a:t>
            </a:r>
            <a:r>
              <a:rPr lang="en-CA" sz="2400" dirty="0"/>
              <a:t> de </a:t>
            </a:r>
            <a:r>
              <a:rPr lang="en-CA" sz="2400" dirty="0" err="1"/>
              <a:t>l'Irlande</a:t>
            </a:r>
            <a:r>
              <a:rPr lang="en-CA" sz="2400" dirty="0"/>
              <a:t> vis-à-vis de la Grande-Bretagne.</a:t>
            </a:r>
          </a:p>
          <a:p>
            <a:r>
              <a:rPr lang="en-CA" sz="2400" dirty="0" err="1"/>
              <a:t>Ils</a:t>
            </a:r>
            <a:r>
              <a:rPr lang="en-CA" sz="2400" dirty="0"/>
              <a:t> </a:t>
            </a:r>
            <a:r>
              <a:rPr lang="en-CA" sz="2400" dirty="0" err="1"/>
              <a:t>étaient</a:t>
            </a:r>
            <a:r>
              <a:rPr lang="en-CA" sz="2400" dirty="0"/>
              <a:t> </a:t>
            </a:r>
            <a:r>
              <a:rPr lang="en-CA" sz="2400" dirty="0" err="1"/>
              <a:t>déterminés</a:t>
            </a:r>
            <a:r>
              <a:rPr lang="en-CA" sz="2400" dirty="0"/>
              <a:t> </a:t>
            </a:r>
            <a:r>
              <a:rPr lang="en-CA" sz="2400" dirty="0" err="1"/>
              <a:t>à</a:t>
            </a:r>
            <a:r>
              <a:rPr lang="en-CA" sz="2400" dirty="0"/>
              <a:t> </a:t>
            </a:r>
            <a:r>
              <a:rPr lang="en-CA" sz="2400" dirty="0" err="1"/>
              <a:t>attaquer</a:t>
            </a:r>
            <a:r>
              <a:rPr lang="en-CA" sz="2400" dirty="0"/>
              <a:t> </a:t>
            </a:r>
            <a:r>
              <a:rPr lang="en-CA" sz="2400" dirty="0" err="1"/>
              <a:t>l’Empire</a:t>
            </a:r>
            <a:r>
              <a:rPr lang="en-CA" sz="2400" dirty="0"/>
              <a:t> </a:t>
            </a:r>
            <a:r>
              <a:rPr lang="en-CA" sz="2400" dirty="0" err="1"/>
              <a:t>britannique</a:t>
            </a:r>
            <a:r>
              <a:rPr lang="en-CA" sz="2400" dirty="0"/>
              <a:t> pour se </a:t>
            </a:r>
            <a:r>
              <a:rPr lang="en-CA" sz="2400" dirty="0" err="1"/>
              <a:t>venger</a:t>
            </a:r>
            <a:r>
              <a:rPr lang="en-CA" sz="2400" dirty="0"/>
              <a:t> des injustices </a:t>
            </a:r>
            <a:r>
              <a:rPr lang="en-CA" sz="2400" dirty="0" err="1"/>
              <a:t>infligées</a:t>
            </a:r>
            <a:r>
              <a:rPr lang="en-CA" sz="2400" dirty="0"/>
              <a:t> </a:t>
            </a:r>
            <a:r>
              <a:rPr lang="en-CA" sz="2400" dirty="0" err="1"/>
              <a:t>à</a:t>
            </a:r>
            <a:r>
              <a:rPr lang="en-CA" sz="2400" dirty="0"/>
              <a:t> </a:t>
            </a:r>
            <a:r>
              <a:rPr lang="en-CA" sz="2400" dirty="0" err="1"/>
              <a:t>l’Irlande</a:t>
            </a:r>
            <a:r>
              <a:rPr lang="en-CA" sz="2400" dirty="0"/>
              <a:t> par les Anglais.</a:t>
            </a:r>
          </a:p>
          <a:p>
            <a:r>
              <a:rPr lang="en-CA" sz="2400" dirty="0" err="1"/>
              <a:t>En</a:t>
            </a:r>
            <a:r>
              <a:rPr lang="en-CA" sz="2400" dirty="0"/>
              <a:t> 1866, les Fenians </a:t>
            </a:r>
            <a:r>
              <a:rPr lang="en-CA" sz="2400" dirty="0" err="1"/>
              <a:t>lancèrent</a:t>
            </a:r>
            <a:r>
              <a:rPr lang="en-CA" sz="2400" dirty="0"/>
              <a:t> </a:t>
            </a:r>
            <a:r>
              <a:rPr lang="en-CA" sz="2400" dirty="0" err="1"/>
              <a:t>une</a:t>
            </a:r>
            <a:r>
              <a:rPr lang="en-CA" sz="2400" dirty="0"/>
              <a:t> </a:t>
            </a:r>
            <a:r>
              <a:rPr lang="en-CA" sz="2400" dirty="0" err="1"/>
              <a:t>série</a:t>
            </a:r>
            <a:r>
              <a:rPr lang="en-CA" sz="2400" dirty="0"/>
              <a:t> </a:t>
            </a:r>
            <a:r>
              <a:rPr lang="en-CA" sz="2400" dirty="0" err="1"/>
              <a:t>d’attaques</a:t>
            </a:r>
            <a:r>
              <a:rPr lang="en-CA" sz="2400" dirty="0"/>
              <a:t> </a:t>
            </a:r>
            <a:r>
              <a:rPr lang="en-CA" sz="2400" dirty="0" err="1"/>
              <a:t>contre</a:t>
            </a:r>
            <a:r>
              <a:rPr lang="en-CA" sz="2400" dirty="0"/>
              <a:t> les colonies </a:t>
            </a:r>
            <a:r>
              <a:rPr lang="en-CA" sz="2400" dirty="0" err="1"/>
              <a:t>britanniques</a:t>
            </a:r>
            <a:r>
              <a:rPr lang="en-CA" sz="2400" dirty="0"/>
              <a:t>, </a:t>
            </a:r>
            <a:r>
              <a:rPr lang="en-CA" sz="2400" dirty="0" err="1"/>
              <a:t>notamment</a:t>
            </a:r>
            <a:r>
              <a:rPr lang="en-CA" sz="2400" dirty="0"/>
              <a:t> le Canada et les Maritimes.</a:t>
            </a:r>
          </a:p>
          <a:p>
            <a:r>
              <a:rPr lang="en-CA" sz="2400" dirty="0"/>
              <a:t>Ni les </a:t>
            </a:r>
            <a:r>
              <a:rPr lang="en-CA" sz="2400" dirty="0" err="1"/>
              <a:t>Américains</a:t>
            </a:r>
            <a:r>
              <a:rPr lang="en-CA" sz="2400" dirty="0"/>
              <a:t> </a:t>
            </a:r>
            <a:r>
              <a:rPr lang="en-CA" sz="2400" dirty="0" err="1"/>
              <a:t>ni</a:t>
            </a:r>
            <a:r>
              <a:rPr lang="en-CA" sz="2400" dirty="0"/>
              <a:t> les Canadiens ne les </a:t>
            </a:r>
            <a:r>
              <a:rPr lang="en-CA" sz="2400" dirty="0" err="1"/>
              <a:t>ont</a:t>
            </a:r>
            <a:r>
              <a:rPr lang="en-CA" sz="2400" dirty="0"/>
              <a:t> </a:t>
            </a:r>
            <a:r>
              <a:rPr lang="en-CA" sz="2400" dirty="0" err="1"/>
              <a:t>soutenus</a:t>
            </a:r>
            <a:r>
              <a:rPr lang="en-CA" sz="2400" dirty="0"/>
              <a:t>. </a:t>
            </a:r>
            <a:r>
              <a:rPr lang="en-CA" sz="2400" dirty="0" err="1"/>
              <a:t>Mais</a:t>
            </a:r>
            <a:r>
              <a:rPr lang="en-CA" sz="2400" dirty="0"/>
              <a:t> </a:t>
            </a:r>
            <a:r>
              <a:rPr lang="en-CA" sz="2400" dirty="0" err="1"/>
              <a:t>leurs</a:t>
            </a:r>
            <a:r>
              <a:rPr lang="en-CA" sz="2400" dirty="0"/>
              <a:t> </a:t>
            </a:r>
            <a:r>
              <a:rPr lang="en-CA" sz="2400" dirty="0" err="1"/>
              <a:t>attaques</a:t>
            </a:r>
            <a:r>
              <a:rPr lang="en-CA" sz="2400" dirty="0"/>
              <a:t> </a:t>
            </a:r>
            <a:r>
              <a:rPr lang="en-CA" sz="2400" dirty="0" err="1"/>
              <a:t>ont</a:t>
            </a:r>
            <a:r>
              <a:rPr lang="en-CA" sz="2400" dirty="0"/>
              <a:t> fait prendre conscience </a:t>
            </a:r>
            <a:r>
              <a:rPr lang="en-CA" sz="2400" dirty="0" err="1"/>
              <a:t>à</a:t>
            </a:r>
            <a:r>
              <a:rPr lang="en-CA" sz="2400" dirty="0"/>
              <a:t> de </a:t>
            </a:r>
            <a:r>
              <a:rPr lang="en-CA" sz="2400" dirty="0" err="1"/>
              <a:t>nombreux</a:t>
            </a:r>
            <a:r>
              <a:rPr lang="en-CA" sz="2400" dirty="0"/>
              <a:t> colons </a:t>
            </a:r>
            <a:r>
              <a:rPr lang="en-CA" sz="2400" dirty="0" err="1"/>
              <a:t>à</a:t>
            </a:r>
            <a:r>
              <a:rPr lang="en-CA" sz="2400" dirty="0"/>
              <a:t> </a:t>
            </a:r>
            <a:r>
              <a:rPr lang="en-CA" sz="2400" dirty="0" err="1"/>
              <a:t>quel</a:t>
            </a:r>
            <a:r>
              <a:rPr lang="en-CA" sz="2400" dirty="0"/>
              <a:t> point </a:t>
            </a:r>
            <a:r>
              <a:rPr lang="en-CA" sz="2400" dirty="0" err="1"/>
              <a:t>ils</a:t>
            </a:r>
            <a:r>
              <a:rPr lang="en-CA" sz="2400" dirty="0"/>
              <a:t> </a:t>
            </a:r>
            <a:r>
              <a:rPr lang="en-CA" sz="2400" dirty="0" err="1"/>
              <a:t>étaient</a:t>
            </a:r>
            <a:r>
              <a:rPr lang="en-CA" sz="2400" dirty="0"/>
              <a:t> </a:t>
            </a:r>
            <a:r>
              <a:rPr lang="en-CA" sz="2400" dirty="0" err="1"/>
              <a:t>vulnérables</a:t>
            </a:r>
            <a:r>
              <a:rPr lang="en-CA" sz="2400" dirty="0"/>
              <a:t> </a:t>
            </a:r>
            <a:r>
              <a:rPr lang="en-CA" sz="2400" dirty="0" err="1"/>
              <a:t>à</a:t>
            </a:r>
            <a:r>
              <a:rPr lang="en-CA" sz="2400" dirty="0"/>
              <a:t> </a:t>
            </a:r>
            <a:r>
              <a:rPr lang="en-CA" sz="2400" dirty="0" err="1"/>
              <a:t>l’invasion</a:t>
            </a:r>
            <a:r>
              <a:rPr lang="en-CA" sz="2400" dirty="0"/>
              <a:t> et </a:t>
            </a:r>
            <a:r>
              <a:rPr lang="en-CA" sz="2400" dirty="0" err="1"/>
              <a:t>ont</a:t>
            </a:r>
            <a:r>
              <a:rPr lang="en-CA" sz="2400" dirty="0"/>
              <a:t> </a:t>
            </a:r>
            <a:r>
              <a:rPr lang="en-CA" sz="2400" dirty="0" err="1"/>
              <a:t>renforcé</a:t>
            </a:r>
            <a:r>
              <a:rPr lang="en-CA" sz="2400" dirty="0"/>
              <a:t> </a:t>
            </a:r>
            <a:r>
              <a:rPr lang="en-CA" sz="2400" dirty="0" err="1"/>
              <a:t>leur</a:t>
            </a:r>
            <a:r>
              <a:rPr lang="en-CA" sz="2400" dirty="0"/>
              <a:t> </a:t>
            </a:r>
            <a:r>
              <a:rPr lang="en-CA" sz="2400" dirty="0" err="1"/>
              <a:t>soutien</a:t>
            </a:r>
            <a:r>
              <a:rPr lang="en-CA" sz="2400" dirty="0"/>
              <a:t> </a:t>
            </a:r>
            <a:r>
              <a:rPr lang="en-CA" sz="2400" dirty="0" err="1"/>
              <a:t>à</a:t>
            </a:r>
            <a:r>
              <a:rPr lang="en-CA" sz="2400" dirty="0"/>
              <a:t> la </a:t>
            </a:r>
            <a:r>
              <a:rPr lang="en-CA" sz="2400" dirty="0" err="1"/>
              <a:t>Confédération</a:t>
            </a:r>
            <a:r>
              <a:rPr lang="en-CA" sz="2400" dirty="0"/>
              <a:t>.</a:t>
            </a:r>
            <a:endParaRPr lang="en-US" altLang="en-US" sz="1800" dirty="0"/>
          </a:p>
          <a:p>
            <a:pPr eaLnBrk="1" hangingPunct="1">
              <a:buFontTx/>
              <a:buNone/>
            </a:pPr>
            <a:endParaRPr lang="en-US" altLang="en-US" sz="18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43001"/>
            <a:ext cx="4572000" cy="5721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3303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28601"/>
            <a:ext cx="8229600" cy="593725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sz="2800" dirty="0">
                <a:latin typeface="Comic Sans MS" charset="0"/>
              </a:rPr>
              <a:t>LA CONFÉRENCE DE CHARLOTTETOWN</a:t>
            </a:r>
            <a:endParaRPr lang="en-US" altLang="en-US" sz="2800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1066800"/>
            <a:ext cx="4572000" cy="5943600"/>
          </a:xfrm>
        </p:spPr>
        <p:txBody>
          <a:bodyPr>
            <a:normAutofit/>
          </a:bodyPr>
          <a:lstStyle/>
          <a:p>
            <a:r>
              <a:rPr lang="en-CA" sz="2400" dirty="0"/>
              <a:t>​</a:t>
            </a:r>
            <a:r>
              <a:rPr lang="en-CA" sz="2000" dirty="0">
                <a:latin typeface="Comic Sans MS" panose="030F0702030302020204" pitchFamily="66" charset="0"/>
              </a:rPr>
              <a:t>La </a:t>
            </a:r>
            <a:r>
              <a:rPr lang="en-CA" sz="2000" dirty="0" err="1">
                <a:latin typeface="Comic Sans MS" panose="030F0702030302020204" pitchFamily="66" charset="0"/>
              </a:rPr>
              <a:t>Conférence</a:t>
            </a:r>
            <a:r>
              <a:rPr lang="en-CA" sz="2000" dirty="0">
                <a:latin typeface="Comic Sans MS" panose="030F0702030302020204" pitchFamily="66" charset="0"/>
              </a:rPr>
              <a:t> de Charlottetown </a:t>
            </a:r>
            <a:r>
              <a:rPr lang="en-CA" sz="2000" dirty="0" err="1">
                <a:latin typeface="Comic Sans MS" panose="030F0702030302020204" pitchFamily="66" charset="0"/>
              </a:rPr>
              <a:t>était</a:t>
            </a:r>
            <a:r>
              <a:rPr lang="en-CA" sz="2000" dirty="0">
                <a:latin typeface="Comic Sans MS" panose="030F0702030302020204" pitchFamily="66" charset="0"/>
              </a:rPr>
              <a:t> </a:t>
            </a:r>
            <a:r>
              <a:rPr lang="en-CA" sz="2000" dirty="0" err="1">
                <a:latin typeface="Comic Sans MS" panose="030F0702030302020204" pitchFamily="66" charset="0"/>
              </a:rPr>
              <a:t>initialement</a:t>
            </a:r>
            <a:r>
              <a:rPr lang="en-CA" sz="2000" dirty="0">
                <a:latin typeface="Comic Sans MS" panose="030F0702030302020204" pitchFamily="66" charset="0"/>
              </a:rPr>
              <a:t> </a:t>
            </a:r>
            <a:r>
              <a:rPr lang="en-CA" sz="2000" dirty="0" err="1">
                <a:latin typeface="Comic Sans MS" panose="030F0702030302020204" pitchFamily="66" charset="0"/>
              </a:rPr>
              <a:t>prévue</a:t>
            </a:r>
            <a:r>
              <a:rPr lang="en-CA" sz="2000" dirty="0">
                <a:latin typeface="Comic Sans MS" panose="030F0702030302020204" pitchFamily="66" charset="0"/>
              </a:rPr>
              <a:t> </a:t>
            </a:r>
            <a:r>
              <a:rPr lang="en-CA" sz="2000" dirty="0" err="1">
                <a:latin typeface="Comic Sans MS" panose="030F0702030302020204" pitchFamily="66" charset="0"/>
              </a:rPr>
              <a:t>comme</a:t>
            </a:r>
            <a:r>
              <a:rPr lang="en-CA" sz="2000" dirty="0">
                <a:latin typeface="Comic Sans MS" panose="030F0702030302020204" pitchFamily="66" charset="0"/>
              </a:rPr>
              <a:t> </a:t>
            </a:r>
            <a:r>
              <a:rPr lang="en-CA" sz="2000" dirty="0" err="1">
                <a:latin typeface="Comic Sans MS" panose="030F0702030302020204" pitchFamily="66" charset="0"/>
              </a:rPr>
              <a:t>une</a:t>
            </a:r>
            <a:r>
              <a:rPr lang="en-CA" sz="2000" dirty="0">
                <a:latin typeface="Comic Sans MS" panose="030F0702030302020204" pitchFamily="66" charset="0"/>
              </a:rPr>
              <a:t> </a:t>
            </a:r>
            <a:r>
              <a:rPr lang="en-CA" sz="2000" dirty="0" err="1">
                <a:latin typeface="Comic Sans MS" panose="030F0702030302020204" pitchFamily="66" charset="0"/>
              </a:rPr>
              <a:t>réunion</a:t>
            </a:r>
            <a:r>
              <a:rPr lang="en-CA" sz="2000" dirty="0">
                <a:latin typeface="Comic Sans MS" panose="030F0702030302020204" pitchFamily="66" charset="0"/>
              </a:rPr>
              <a:t> des </a:t>
            </a:r>
            <a:r>
              <a:rPr lang="en-CA" sz="2000" dirty="0" err="1">
                <a:latin typeface="Comic Sans MS" panose="030F0702030302020204" pitchFamily="66" charset="0"/>
              </a:rPr>
              <a:t>dirigeants</a:t>
            </a:r>
            <a:r>
              <a:rPr lang="en-CA" sz="2000" dirty="0">
                <a:latin typeface="Comic Sans MS" panose="030F0702030302020204" pitchFamily="66" charset="0"/>
              </a:rPr>
              <a:t> des Maritimes pour </a:t>
            </a:r>
            <a:r>
              <a:rPr lang="en-CA" sz="2000" dirty="0" err="1">
                <a:latin typeface="Comic Sans MS" panose="030F0702030302020204" pitchFamily="66" charset="0"/>
              </a:rPr>
              <a:t>discuter</a:t>
            </a:r>
            <a:r>
              <a:rPr lang="en-CA" sz="2000" dirty="0">
                <a:latin typeface="Comic Sans MS" panose="030F0702030302020204" pitchFamily="66" charset="0"/>
              </a:rPr>
              <a:t> de la </a:t>
            </a:r>
            <a:r>
              <a:rPr lang="en-CA" sz="2000" dirty="0" err="1">
                <a:latin typeface="Comic Sans MS" panose="030F0702030302020204" pitchFamily="66" charset="0"/>
              </a:rPr>
              <a:t>possibilité</a:t>
            </a:r>
            <a:r>
              <a:rPr lang="en-CA" sz="2000" dirty="0">
                <a:latin typeface="Comic Sans MS" panose="030F0702030302020204" pitchFamily="66" charset="0"/>
              </a:rPr>
              <a:t> </a:t>
            </a:r>
            <a:r>
              <a:rPr lang="en-CA" sz="2000" dirty="0" err="1">
                <a:latin typeface="Comic Sans MS" panose="030F0702030302020204" pitchFamily="66" charset="0"/>
              </a:rPr>
              <a:t>d'une</a:t>
            </a:r>
            <a:r>
              <a:rPr lang="en-CA" sz="2000" dirty="0">
                <a:latin typeface="Comic Sans MS" panose="030F0702030302020204" pitchFamily="66" charset="0"/>
              </a:rPr>
              <a:t> union entre les trois provinces </a:t>
            </a:r>
            <a:r>
              <a:rPr lang="en-CA" sz="2000" dirty="0" err="1">
                <a:latin typeface="Comic Sans MS" panose="030F0702030302020204" pitchFamily="66" charset="0"/>
              </a:rPr>
              <a:t>maritimes</a:t>
            </a:r>
            <a:r>
              <a:rPr lang="en-CA" sz="2000" dirty="0">
                <a:latin typeface="Comic Sans MS" panose="030F0702030302020204" pitchFamily="66" charset="0"/>
              </a:rPr>
              <a:t>, le Nouveau-Brunswick, la Nouvelle-</a:t>
            </a:r>
            <a:r>
              <a:rPr lang="en-CA" sz="2000" dirty="0" err="1">
                <a:latin typeface="Comic Sans MS" panose="030F0702030302020204" pitchFamily="66" charset="0"/>
              </a:rPr>
              <a:t>Écosse</a:t>
            </a:r>
            <a:r>
              <a:rPr lang="en-CA" sz="2000" dirty="0">
                <a:latin typeface="Comic Sans MS" panose="030F0702030302020204" pitchFamily="66" charset="0"/>
              </a:rPr>
              <a:t> et </a:t>
            </a:r>
            <a:r>
              <a:rPr lang="en-CA" sz="2000" dirty="0" err="1">
                <a:latin typeface="Comic Sans MS" panose="030F0702030302020204" pitchFamily="66" charset="0"/>
              </a:rPr>
              <a:t>l'Île</a:t>
            </a:r>
            <a:r>
              <a:rPr lang="en-CA" sz="2000" dirty="0">
                <a:latin typeface="Comic Sans MS" panose="030F0702030302020204" pitchFamily="66" charset="0"/>
              </a:rPr>
              <a:t>-du-Prince-Édouard.</a:t>
            </a:r>
          </a:p>
          <a:p>
            <a:r>
              <a:rPr lang="en-CA" sz="2000" dirty="0">
                <a:latin typeface="Comic Sans MS" panose="030F0702030302020204" pitchFamily="66" charset="0"/>
              </a:rPr>
              <a:t>Les chefs des partis politiques </a:t>
            </a:r>
            <a:r>
              <a:rPr lang="en-CA" sz="2000" dirty="0" err="1">
                <a:latin typeface="Comic Sans MS" panose="030F0702030302020204" pitchFamily="66" charset="0"/>
              </a:rPr>
              <a:t>canadiens</a:t>
            </a:r>
            <a:r>
              <a:rPr lang="en-CA" sz="2000" dirty="0">
                <a:latin typeface="Comic Sans MS" panose="030F0702030302020204" pitchFamily="66" charset="0"/>
              </a:rPr>
              <a:t>, Macdonald, Brown et Cartier, </a:t>
            </a:r>
            <a:r>
              <a:rPr lang="en-CA" sz="2000" dirty="0" err="1">
                <a:latin typeface="Comic Sans MS" panose="030F0702030302020204" pitchFamily="66" charset="0"/>
              </a:rPr>
              <a:t>ont</a:t>
            </a:r>
            <a:r>
              <a:rPr lang="en-CA" sz="2000" dirty="0">
                <a:latin typeface="Comic Sans MS" panose="030F0702030302020204" pitchFamily="66" charset="0"/>
              </a:rPr>
              <a:t> </a:t>
            </a:r>
            <a:r>
              <a:rPr lang="en-CA" sz="2000" dirty="0" err="1">
                <a:latin typeface="Comic Sans MS" panose="030F0702030302020204" pitchFamily="66" charset="0"/>
              </a:rPr>
              <a:t>demandé</a:t>
            </a:r>
            <a:r>
              <a:rPr lang="en-CA" sz="2000" dirty="0">
                <a:latin typeface="Comic Sans MS" panose="030F0702030302020204" pitchFamily="66" charset="0"/>
              </a:rPr>
              <a:t> </a:t>
            </a:r>
            <a:r>
              <a:rPr lang="en-CA" sz="2000" dirty="0" err="1">
                <a:latin typeface="Comic Sans MS" panose="030F0702030302020204" pitchFamily="66" charset="0"/>
              </a:rPr>
              <a:t>à</a:t>
            </a:r>
            <a:r>
              <a:rPr lang="en-CA" sz="2000" dirty="0">
                <a:latin typeface="Comic Sans MS" panose="030F0702030302020204" pitchFamily="66" charset="0"/>
              </a:rPr>
              <a:t> assister </a:t>
            </a:r>
            <a:r>
              <a:rPr lang="en-CA" sz="2000" dirty="0" err="1">
                <a:latin typeface="Comic Sans MS" panose="030F0702030302020204" pitchFamily="66" charset="0"/>
              </a:rPr>
              <a:t>à</a:t>
            </a:r>
            <a:r>
              <a:rPr lang="en-CA" sz="2000" dirty="0">
                <a:latin typeface="Comic Sans MS" panose="030F0702030302020204" pitchFamily="66" charset="0"/>
              </a:rPr>
              <a:t> la </a:t>
            </a:r>
            <a:r>
              <a:rPr lang="en-CA" sz="2000" dirty="0" err="1">
                <a:latin typeface="Comic Sans MS" panose="030F0702030302020204" pitchFamily="66" charset="0"/>
              </a:rPr>
              <a:t>conférence</a:t>
            </a:r>
            <a:r>
              <a:rPr lang="en-CA" sz="2000" dirty="0">
                <a:latin typeface="Comic Sans MS" panose="030F0702030302020204" pitchFamily="66" charset="0"/>
              </a:rPr>
              <a:t> </a:t>
            </a:r>
            <a:r>
              <a:rPr lang="en-CA" sz="2000" dirty="0" err="1">
                <a:latin typeface="Comic Sans MS" panose="030F0702030302020204" pitchFamily="66" charset="0"/>
              </a:rPr>
              <a:t>parce</a:t>
            </a:r>
            <a:r>
              <a:rPr lang="en-CA" sz="2000" dirty="0">
                <a:latin typeface="Comic Sans MS" panose="030F0702030302020204" pitchFamily="66" charset="0"/>
              </a:rPr>
              <a:t> </a:t>
            </a:r>
            <a:r>
              <a:rPr lang="en-CA" sz="2000" dirty="0" err="1">
                <a:latin typeface="Comic Sans MS" panose="030F0702030302020204" pitchFamily="66" charset="0"/>
              </a:rPr>
              <a:t>qu'ils</a:t>
            </a:r>
            <a:r>
              <a:rPr lang="en-CA" sz="2000" dirty="0">
                <a:latin typeface="Comic Sans MS" panose="030F0702030302020204" pitchFamily="66" charset="0"/>
              </a:rPr>
              <a:t> </a:t>
            </a:r>
            <a:r>
              <a:rPr lang="en-CA" sz="2000" dirty="0" err="1">
                <a:latin typeface="Comic Sans MS" panose="030F0702030302020204" pitchFamily="66" charset="0"/>
              </a:rPr>
              <a:t>voulaient</a:t>
            </a:r>
            <a:r>
              <a:rPr lang="en-CA" sz="2000" dirty="0">
                <a:latin typeface="Comic Sans MS" panose="030F0702030302020204" pitchFamily="66" charset="0"/>
              </a:rPr>
              <a:t> </a:t>
            </a:r>
            <a:r>
              <a:rPr lang="en-CA" sz="2000" dirty="0" err="1">
                <a:latin typeface="Comic Sans MS" panose="030F0702030302020204" pitchFamily="66" charset="0"/>
              </a:rPr>
              <a:t>convaincre</a:t>
            </a:r>
            <a:r>
              <a:rPr lang="en-CA" sz="2000" dirty="0">
                <a:latin typeface="Comic Sans MS" panose="030F0702030302020204" pitchFamily="66" charset="0"/>
              </a:rPr>
              <a:t> les Maritimes de se </a:t>
            </a:r>
            <a:r>
              <a:rPr lang="en-CA" sz="2000" dirty="0" err="1">
                <a:latin typeface="Comic Sans MS" panose="030F0702030302020204" pitchFamily="66" charset="0"/>
              </a:rPr>
              <a:t>joindre</a:t>
            </a:r>
            <a:r>
              <a:rPr lang="en-CA" sz="2000" dirty="0">
                <a:latin typeface="Comic Sans MS" panose="030F0702030302020204" pitchFamily="66" charset="0"/>
              </a:rPr>
              <a:t> </a:t>
            </a:r>
            <a:r>
              <a:rPr lang="en-CA" sz="2000" dirty="0" err="1">
                <a:latin typeface="Comic Sans MS" panose="030F0702030302020204" pitchFamily="66" charset="0"/>
              </a:rPr>
              <a:t>à</a:t>
            </a:r>
            <a:r>
              <a:rPr lang="en-CA" sz="2000" dirty="0">
                <a:latin typeface="Comic Sans MS" panose="030F0702030302020204" pitchFamily="66" charset="0"/>
              </a:rPr>
              <a:t> </a:t>
            </a:r>
            <a:r>
              <a:rPr lang="en-CA" sz="2000" dirty="0" err="1">
                <a:latin typeface="Comic Sans MS" panose="030F0702030302020204" pitchFamily="66" charset="0"/>
              </a:rPr>
              <a:t>une</a:t>
            </a:r>
            <a:r>
              <a:rPr lang="en-CA" sz="2000" dirty="0">
                <a:latin typeface="Comic Sans MS" panose="030F0702030302020204" pitchFamily="66" charset="0"/>
              </a:rPr>
              <a:t> union plus large de </a:t>
            </a:r>
            <a:r>
              <a:rPr lang="en-CA" sz="2000" dirty="0" err="1">
                <a:latin typeface="Comic Sans MS" panose="030F0702030302020204" pitchFamily="66" charset="0"/>
              </a:rPr>
              <a:t>toutes</a:t>
            </a:r>
            <a:r>
              <a:rPr lang="en-CA" sz="2000" dirty="0">
                <a:latin typeface="Comic Sans MS" panose="030F0702030302020204" pitchFamily="66" charset="0"/>
              </a:rPr>
              <a:t> les colonies </a:t>
            </a:r>
            <a:r>
              <a:rPr lang="en-CA" sz="2000" dirty="0" err="1">
                <a:latin typeface="Comic Sans MS" panose="030F0702030302020204" pitchFamily="66" charset="0"/>
              </a:rPr>
              <a:t>britanniques</a:t>
            </a:r>
            <a:r>
              <a:rPr lang="en-CA" sz="2000" dirty="0">
                <a:latin typeface="Comic Sans MS" panose="030F0702030302020204" pitchFamily="66" charset="0"/>
              </a:rPr>
              <a:t> </a:t>
            </a:r>
            <a:r>
              <a:rPr lang="en-CA" sz="2000" dirty="0" err="1">
                <a:latin typeface="Comic Sans MS" panose="030F0702030302020204" pitchFamily="66" charset="0"/>
              </a:rPr>
              <a:t>d'Amérique</a:t>
            </a:r>
            <a:r>
              <a:rPr lang="en-CA" sz="2000" dirty="0">
                <a:latin typeface="Comic Sans MS" panose="030F0702030302020204" pitchFamily="66" charset="0"/>
              </a:rPr>
              <a:t> du Nord.</a:t>
            </a:r>
          </a:p>
          <a:p>
            <a:r>
              <a:rPr lang="en-CA" sz="2000" dirty="0">
                <a:latin typeface="Comic Sans MS" panose="030F0702030302020204" pitchFamily="66" charset="0"/>
              </a:rPr>
              <a:t>Les </a:t>
            </a:r>
            <a:r>
              <a:rPr lang="en-CA" sz="2000" dirty="0" err="1">
                <a:latin typeface="Comic Sans MS" panose="030F0702030302020204" pitchFamily="66" charset="0"/>
              </a:rPr>
              <a:t>délégués</a:t>
            </a:r>
            <a:r>
              <a:rPr lang="en-CA" sz="2000" dirty="0">
                <a:latin typeface="Comic Sans MS" panose="030F0702030302020204" pitchFamily="66" charset="0"/>
              </a:rPr>
              <a:t> des Maritimes </a:t>
            </a:r>
            <a:r>
              <a:rPr lang="en-CA" sz="2000" dirty="0" err="1">
                <a:latin typeface="Comic Sans MS" panose="030F0702030302020204" pitchFamily="66" charset="0"/>
              </a:rPr>
              <a:t>étaient</a:t>
            </a:r>
            <a:r>
              <a:rPr lang="en-CA" sz="2000" dirty="0">
                <a:latin typeface="Comic Sans MS" panose="030F0702030302020204" pitchFamily="66" charset="0"/>
              </a:rPr>
              <a:t> </a:t>
            </a:r>
            <a:r>
              <a:rPr lang="en-CA" sz="2000" dirty="0" err="1">
                <a:latin typeface="Comic Sans MS" panose="030F0702030302020204" pitchFamily="66" charset="0"/>
              </a:rPr>
              <a:t>convaincus</a:t>
            </a:r>
            <a:r>
              <a:rPr lang="en-CA" sz="2000" dirty="0">
                <a:latin typeface="Comic Sans MS" panose="030F0702030302020204" pitchFamily="66" charset="0"/>
              </a:rPr>
              <a:t> que </a:t>
            </a:r>
            <a:r>
              <a:rPr lang="en-CA" sz="2000" dirty="0" err="1">
                <a:latin typeface="Comic Sans MS" panose="030F0702030302020204" pitchFamily="66" charset="0"/>
              </a:rPr>
              <a:t>l’idée</a:t>
            </a:r>
            <a:r>
              <a:rPr lang="en-CA" sz="2000" dirty="0">
                <a:latin typeface="Comic Sans MS" panose="030F0702030302020204" pitchFamily="66" charset="0"/>
              </a:rPr>
              <a:t> </a:t>
            </a:r>
            <a:r>
              <a:rPr lang="en-CA" sz="2000" dirty="0" err="1">
                <a:latin typeface="Comic Sans MS" panose="030F0702030302020204" pitchFamily="66" charset="0"/>
              </a:rPr>
              <a:t>d’une</a:t>
            </a:r>
            <a:r>
              <a:rPr lang="en-CA" sz="2000" dirty="0">
                <a:latin typeface="Comic Sans MS" panose="030F0702030302020204" pitchFamily="66" charset="0"/>
              </a:rPr>
              <a:t> plus </a:t>
            </a:r>
            <a:r>
              <a:rPr lang="en-CA" sz="2000" dirty="0" err="1">
                <a:latin typeface="Comic Sans MS" panose="030F0702030302020204" pitchFamily="66" charset="0"/>
              </a:rPr>
              <a:t>grande</a:t>
            </a:r>
            <a:r>
              <a:rPr lang="en-CA" sz="2000" dirty="0">
                <a:latin typeface="Comic Sans MS" panose="030F0702030302020204" pitchFamily="66" charset="0"/>
              </a:rPr>
              <a:t> union </a:t>
            </a:r>
            <a:r>
              <a:rPr lang="en-CA" sz="2000" dirty="0" err="1">
                <a:latin typeface="Comic Sans MS" panose="030F0702030302020204" pitchFamily="66" charset="0"/>
              </a:rPr>
              <a:t>fédérale</a:t>
            </a:r>
            <a:r>
              <a:rPr lang="en-CA" sz="2000" dirty="0">
                <a:latin typeface="Comic Sans MS" panose="030F0702030302020204" pitchFamily="66" charset="0"/>
              </a:rPr>
              <a:t> </a:t>
            </a:r>
            <a:r>
              <a:rPr lang="en-CA" sz="2000" dirty="0" err="1">
                <a:latin typeface="Comic Sans MS" panose="030F0702030302020204" pitchFamily="66" charset="0"/>
              </a:rPr>
              <a:t>pouvait</a:t>
            </a:r>
            <a:r>
              <a:rPr lang="en-CA" sz="2000" dirty="0">
                <a:latin typeface="Comic Sans MS" panose="030F0702030302020204" pitchFamily="66" charset="0"/>
              </a:rPr>
              <a:t> </a:t>
            </a:r>
            <a:r>
              <a:rPr lang="en-CA" sz="2000" dirty="0" err="1">
                <a:latin typeface="Comic Sans MS" panose="030F0702030302020204" pitchFamily="66" charset="0"/>
              </a:rPr>
              <a:t>fonctionner</a:t>
            </a:r>
            <a:r>
              <a:rPr lang="en-CA" sz="2000" dirty="0">
                <a:latin typeface="Comic Sans MS" panose="030F0702030302020204" pitchFamily="66" charset="0"/>
              </a:rPr>
              <a:t>.</a:t>
            </a:r>
            <a:endParaRPr lang="en-US" altLang="en-US" sz="2000" dirty="0">
              <a:latin typeface="Comic Sans MS" panose="030F0702030302020204" pitchFamily="66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219200"/>
            <a:ext cx="4682836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8159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28601"/>
            <a:ext cx="8229600" cy="593725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sz="2800" dirty="0">
                <a:latin typeface="Comic Sans MS" charset="0"/>
              </a:rPr>
              <a:t>LA CONFÉRENCE DE QUÉBEC</a:t>
            </a:r>
            <a:endParaRPr lang="en-US" altLang="en-US" sz="2800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1066800"/>
            <a:ext cx="4572000" cy="5943600"/>
          </a:xfrm>
        </p:spPr>
        <p:txBody>
          <a:bodyPr>
            <a:normAutofit/>
          </a:bodyPr>
          <a:lstStyle/>
          <a:p>
            <a:r>
              <a:rPr lang="en-CA" sz="2400" dirty="0"/>
              <a:t>​Les </a:t>
            </a:r>
            <a:r>
              <a:rPr lang="en-CA" sz="2400" dirty="0" err="1"/>
              <a:t>délégués</a:t>
            </a:r>
            <a:r>
              <a:rPr lang="en-CA" sz="2400" dirty="0"/>
              <a:t> </a:t>
            </a:r>
            <a:r>
              <a:rPr lang="en-CA" sz="2400" dirty="0" err="1"/>
              <a:t>canadiens</a:t>
            </a:r>
            <a:r>
              <a:rPr lang="en-CA" sz="2400" dirty="0"/>
              <a:t> et </a:t>
            </a:r>
            <a:r>
              <a:rPr lang="en-CA" sz="2400" dirty="0" err="1"/>
              <a:t>maritimes</a:t>
            </a:r>
            <a:r>
              <a:rPr lang="en-CA" sz="2400" dirty="0"/>
              <a:t> se </a:t>
            </a:r>
            <a:r>
              <a:rPr lang="en-CA" sz="2400" dirty="0" err="1"/>
              <a:t>sont</a:t>
            </a:r>
            <a:r>
              <a:rPr lang="en-CA" sz="2400" dirty="0"/>
              <a:t> </a:t>
            </a:r>
            <a:r>
              <a:rPr lang="en-CA" sz="2400" dirty="0" err="1"/>
              <a:t>réunis</a:t>
            </a:r>
            <a:r>
              <a:rPr lang="en-CA" sz="2400" dirty="0"/>
              <a:t> de nouveau </a:t>
            </a:r>
            <a:r>
              <a:rPr lang="en-CA" sz="2400" dirty="0" err="1"/>
              <a:t>à</a:t>
            </a:r>
            <a:r>
              <a:rPr lang="en-CA" sz="2400" dirty="0"/>
              <a:t> Québec pour </a:t>
            </a:r>
            <a:r>
              <a:rPr lang="en-CA" sz="2400" dirty="0" err="1"/>
              <a:t>régler</a:t>
            </a:r>
            <a:r>
              <a:rPr lang="en-CA" sz="2400" dirty="0"/>
              <a:t> les </a:t>
            </a:r>
            <a:r>
              <a:rPr lang="en-CA" sz="2400" dirty="0" err="1"/>
              <a:t>détails</a:t>
            </a:r>
            <a:r>
              <a:rPr lang="en-CA" sz="2400" dirty="0"/>
              <a:t> de la </a:t>
            </a:r>
            <a:r>
              <a:rPr lang="en-CA" sz="2400" dirty="0" err="1"/>
              <a:t>Confédération</a:t>
            </a:r>
            <a:r>
              <a:rPr lang="en-CA" sz="2400" dirty="0"/>
              <a:t>.</a:t>
            </a:r>
          </a:p>
          <a:p>
            <a:r>
              <a:rPr lang="en-CA" sz="2400" dirty="0"/>
              <a:t>Tout </a:t>
            </a:r>
            <a:r>
              <a:rPr lang="en-CA" sz="2400" dirty="0" err="1"/>
              <a:t>en</a:t>
            </a:r>
            <a:r>
              <a:rPr lang="en-CA" sz="2400" dirty="0"/>
              <a:t> </a:t>
            </a:r>
            <a:r>
              <a:rPr lang="en-CA" sz="2400" dirty="0" err="1"/>
              <a:t>tentant</a:t>
            </a:r>
            <a:r>
              <a:rPr lang="en-CA" sz="2400" dirty="0"/>
              <a:t> de </a:t>
            </a:r>
            <a:r>
              <a:rPr lang="en-CA" sz="2400" dirty="0" err="1"/>
              <a:t>parvenir</a:t>
            </a:r>
            <a:r>
              <a:rPr lang="en-CA" sz="2400" dirty="0"/>
              <a:t> </a:t>
            </a:r>
            <a:r>
              <a:rPr lang="en-CA" sz="2400" dirty="0" err="1"/>
              <a:t>à</a:t>
            </a:r>
            <a:r>
              <a:rPr lang="en-CA" sz="2400" dirty="0"/>
              <a:t> </a:t>
            </a:r>
            <a:r>
              <a:rPr lang="en-CA" sz="2400" dirty="0" err="1"/>
              <a:t>une</a:t>
            </a:r>
            <a:r>
              <a:rPr lang="en-CA" sz="2400" dirty="0"/>
              <a:t> entente, les </a:t>
            </a:r>
            <a:r>
              <a:rPr lang="en-CA" sz="2400" dirty="0" err="1"/>
              <a:t>délégués</a:t>
            </a:r>
            <a:r>
              <a:rPr lang="en-CA" sz="2400" dirty="0"/>
              <a:t> </a:t>
            </a:r>
            <a:r>
              <a:rPr lang="en-CA" sz="2400" dirty="0" err="1"/>
              <a:t>ont</a:t>
            </a:r>
            <a:r>
              <a:rPr lang="en-CA" sz="2400" dirty="0"/>
              <a:t> </a:t>
            </a:r>
            <a:r>
              <a:rPr lang="en-CA" sz="2400" dirty="0" err="1"/>
              <a:t>discuté</a:t>
            </a:r>
            <a:r>
              <a:rPr lang="en-CA" sz="2400" dirty="0"/>
              <a:t> de questions </a:t>
            </a:r>
            <a:r>
              <a:rPr lang="en-CA" sz="2400" dirty="0" err="1"/>
              <a:t>telles</a:t>
            </a:r>
            <a:r>
              <a:rPr lang="en-CA" sz="2400" dirty="0"/>
              <a:t> que le </a:t>
            </a:r>
            <a:r>
              <a:rPr lang="en-CA" sz="2400" dirty="0" err="1"/>
              <a:t>fonctionnement</a:t>
            </a:r>
            <a:r>
              <a:rPr lang="en-CA" sz="2400" dirty="0"/>
              <a:t> et les </a:t>
            </a:r>
            <a:r>
              <a:rPr lang="en-CA" sz="2400" dirty="0" err="1"/>
              <a:t>pouvoirs</a:t>
            </a:r>
            <a:r>
              <a:rPr lang="en-CA" sz="2400" dirty="0"/>
              <a:t> du nouveau </a:t>
            </a:r>
            <a:r>
              <a:rPr lang="en-CA" sz="2400" dirty="0" err="1"/>
              <a:t>gouvernement</a:t>
            </a:r>
            <a:r>
              <a:rPr lang="en-CA" sz="2400" dirty="0"/>
              <a:t> </a:t>
            </a:r>
            <a:r>
              <a:rPr lang="en-CA" sz="2400" dirty="0" err="1"/>
              <a:t>fédéral</a:t>
            </a:r>
            <a:r>
              <a:rPr lang="en-CA" sz="2400" dirty="0"/>
              <a:t>, les </a:t>
            </a:r>
            <a:r>
              <a:rPr lang="en-CA" sz="2400" dirty="0" err="1"/>
              <a:t>pouvoirs</a:t>
            </a:r>
            <a:r>
              <a:rPr lang="en-CA" sz="2400" dirty="0"/>
              <a:t> des </a:t>
            </a:r>
            <a:r>
              <a:rPr lang="en-CA" sz="2400" dirty="0" err="1"/>
              <a:t>nouvelles</a:t>
            </a:r>
            <a:r>
              <a:rPr lang="en-CA" sz="2400" dirty="0"/>
              <a:t> provinces et la protection de la langue et de la culture </a:t>
            </a:r>
            <a:r>
              <a:rPr lang="en-CA" sz="2400" dirty="0" err="1"/>
              <a:t>françaises</a:t>
            </a:r>
            <a:r>
              <a:rPr lang="en-CA" sz="2400" dirty="0"/>
              <a:t>.</a:t>
            </a:r>
          </a:p>
          <a:p>
            <a:r>
              <a:rPr lang="en-CA" sz="2400" dirty="0"/>
              <a:t>La </a:t>
            </a:r>
            <a:r>
              <a:rPr lang="en-CA" sz="2400" dirty="0" err="1"/>
              <a:t>Conférence</a:t>
            </a:r>
            <a:r>
              <a:rPr lang="en-CA" sz="2400" dirty="0"/>
              <a:t> de Québec a </a:t>
            </a:r>
            <a:r>
              <a:rPr lang="en-CA" sz="2400" dirty="0" err="1"/>
              <a:t>produit</a:t>
            </a:r>
            <a:r>
              <a:rPr lang="en-CA" sz="2400" dirty="0"/>
              <a:t> 72 </a:t>
            </a:r>
            <a:r>
              <a:rPr lang="en-CA" sz="2400" dirty="0" err="1"/>
              <a:t>résolutions</a:t>
            </a:r>
            <a:r>
              <a:rPr lang="en-CA" sz="2400" dirty="0"/>
              <a:t> </a:t>
            </a:r>
            <a:r>
              <a:rPr lang="en-CA" sz="2400" dirty="0" err="1"/>
              <a:t>ainsi</a:t>
            </a:r>
            <a:r>
              <a:rPr lang="en-CA" sz="2400" dirty="0"/>
              <a:t> </a:t>
            </a:r>
            <a:r>
              <a:rPr lang="en-CA" sz="2400" dirty="0" err="1"/>
              <a:t>qu'un</a:t>
            </a:r>
            <a:r>
              <a:rPr lang="en-CA" sz="2400" dirty="0"/>
              <a:t> accord et un plan pour la </a:t>
            </a:r>
            <a:r>
              <a:rPr lang="en-CA" sz="2400" dirty="0" err="1"/>
              <a:t>Confédération</a:t>
            </a:r>
            <a:r>
              <a:rPr lang="en-CA" sz="2400" dirty="0"/>
              <a:t>.</a:t>
            </a:r>
            <a:endParaRPr lang="en-CA" sz="2000" dirty="0">
              <a:latin typeface="Comic Sans MS" panose="030F0702030302020204" pitchFamily="66" charset="0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46"/>
          <a:stretch/>
        </p:blipFill>
        <p:spPr bwMode="auto">
          <a:xfrm>
            <a:off x="6019801" y="1143001"/>
            <a:ext cx="4675909" cy="5714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0374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28601"/>
            <a:ext cx="8229600" cy="593725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sz="2800" dirty="0">
                <a:latin typeface="Comic Sans MS" charset="0"/>
              </a:rPr>
              <a:t>L'ACTE DE L'AMÉRIQUE DU NORD BRITANNIQUE</a:t>
            </a:r>
            <a:endParaRPr lang="en-US" altLang="en-US" sz="2800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1066800"/>
            <a:ext cx="4572000" cy="5943600"/>
          </a:xfrm>
        </p:spPr>
        <p:txBody>
          <a:bodyPr>
            <a:normAutofit/>
          </a:bodyPr>
          <a:lstStyle/>
          <a:p>
            <a:r>
              <a:rPr lang="en-CA" sz="2400" dirty="0"/>
              <a:t>​</a:t>
            </a:r>
            <a:r>
              <a:rPr lang="en-CA" sz="2000" dirty="0">
                <a:latin typeface="Comic Sans MS" panose="030F0702030302020204" pitchFamily="66" charset="0"/>
              </a:rPr>
              <a:t>Le 1er </a:t>
            </a:r>
            <a:r>
              <a:rPr lang="en-CA" sz="2000" dirty="0" err="1">
                <a:latin typeface="Comic Sans MS" panose="030F0702030302020204" pitchFamily="66" charset="0"/>
              </a:rPr>
              <a:t>juillet</a:t>
            </a:r>
            <a:r>
              <a:rPr lang="en-CA" sz="2000" dirty="0">
                <a:latin typeface="Comic Sans MS" panose="030F0702030302020204" pitchFamily="66" charset="0"/>
              </a:rPr>
              <a:t> 1867, le Canada a </a:t>
            </a:r>
            <a:r>
              <a:rPr lang="en-CA" sz="2000" dirty="0" err="1">
                <a:latin typeface="Comic Sans MS" panose="030F0702030302020204" pitchFamily="66" charset="0"/>
              </a:rPr>
              <a:t>été</a:t>
            </a:r>
            <a:r>
              <a:rPr lang="en-CA" sz="2000" dirty="0">
                <a:latin typeface="Comic Sans MS" panose="030F0702030302020204" pitchFamily="66" charset="0"/>
              </a:rPr>
              <a:t> </a:t>
            </a:r>
            <a:r>
              <a:rPr lang="en-CA" sz="2000" dirty="0" err="1">
                <a:latin typeface="Comic Sans MS" panose="030F0702030302020204" pitchFamily="66" charset="0"/>
              </a:rPr>
              <a:t>créé</a:t>
            </a:r>
            <a:r>
              <a:rPr lang="en-CA" sz="2000" dirty="0">
                <a:latin typeface="Comic Sans MS" panose="030F0702030302020204" pitchFamily="66" charset="0"/>
              </a:rPr>
              <a:t> </a:t>
            </a:r>
            <a:r>
              <a:rPr lang="en-CA" sz="2000" dirty="0" err="1">
                <a:latin typeface="Comic Sans MS" panose="030F0702030302020204" pitchFamily="66" charset="0"/>
              </a:rPr>
              <a:t>lorsque</a:t>
            </a:r>
            <a:r>
              <a:rPr lang="en-CA" sz="2000" dirty="0">
                <a:latin typeface="Comic Sans MS" panose="030F0702030302020204" pitchFamily="66" charset="0"/>
              </a:rPr>
              <a:t> le </a:t>
            </a:r>
            <a:r>
              <a:rPr lang="en-CA" sz="2000" dirty="0" err="1">
                <a:latin typeface="Comic Sans MS" panose="030F0702030302020204" pitchFamily="66" charset="0"/>
              </a:rPr>
              <a:t>Parlement</a:t>
            </a:r>
            <a:r>
              <a:rPr lang="en-CA" sz="2000" dirty="0">
                <a:latin typeface="Comic Sans MS" panose="030F0702030302020204" pitchFamily="66" charset="0"/>
              </a:rPr>
              <a:t> </a:t>
            </a:r>
            <a:r>
              <a:rPr lang="en-CA" sz="2000" dirty="0" err="1">
                <a:latin typeface="Comic Sans MS" panose="030F0702030302020204" pitchFamily="66" charset="0"/>
              </a:rPr>
              <a:t>britannique</a:t>
            </a:r>
            <a:r>
              <a:rPr lang="en-CA" sz="2000" dirty="0">
                <a:latin typeface="Comic Sans MS" panose="030F0702030302020204" pitchFamily="66" charset="0"/>
              </a:rPr>
              <a:t> a </a:t>
            </a:r>
            <a:r>
              <a:rPr lang="en-CA" sz="2000" dirty="0" err="1">
                <a:latin typeface="Comic Sans MS" panose="030F0702030302020204" pitchFamily="66" charset="0"/>
              </a:rPr>
              <a:t>adopté</a:t>
            </a:r>
            <a:r>
              <a:rPr lang="en-CA" sz="2000" dirty="0">
                <a:latin typeface="Comic Sans MS" panose="030F0702030302020204" pitchFamily="66" charset="0"/>
              </a:rPr>
              <a:t> </a:t>
            </a:r>
            <a:r>
              <a:rPr lang="en-CA" sz="2000" dirty="0" err="1">
                <a:latin typeface="Comic Sans MS" panose="030F0702030302020204" pitchFamily="66" charset="0"/>
              </a:rPr>
              <a:t>l'Acte</a:t>
            </a:r>
            <a:r>
              <a:rPr lang="en-CA" sz="2000" dirty="0">
                <a:latin typeface="Comic Sans MS" panose="030F0702030302020204" pitchFamily="66" charset="0"/>
              </a:rPr>
              <a:t> de </a:t>
            </a:r>
            <a:r>
              <a:rPr lang="en-CA" sz="2000" dirty="0" err="1">
                <a:latin typeface="Comic Sans MS" panose="030F0702030302020204" pitchFamily="66" charset="0"/>
              </a:rPr>
              <a:t>l'Amérique</a:t>
            </a:r>
            <a:r>
              <a:rPr lang="en-CA" sz="2000" dirty="0">
                <a:latin typeface="Comic Sans MS" panose="030F0702030302020204" pitchFamily="66" charset="0"/>
              </a:rPr>
              <a:t> du Nord </a:t>
            </a:r>
            <a:r>
              <a:rPr lang="en-CA" sz="2000" dirty="0" err="1">
                <a:latin typeface="Comic Sans MS" panose="030F0702030302020204" pitchFamily="66" charset="0"/>
              </a:rPr>
              <a:t>britannique</a:t>
            </a:r>
            <a:r>
              <a:rPr lang="en-CA" sz="2000" dirty="0">
                <a:latin typeface="Comic Sans MS" panose="030F0702030302020204" pitchFamily="66" charset="0"/>
              </a:rPr>
              <a:t>.</a:t>
            </a:r>
          </a:p>
          <a:p>
            <a:r>
              <a:rPr lang="en-CA" sz="2000" dirty="0">
                <a:latin typeface="Comic Sans MS" panose="030F0702030302020204" pitchFamily="66" charset="0"/>
              </a:rPr>
              <a:t>Au </a:t>
            </a:r>
            <a:r>
              <a:rPr lang="en-CA" sz="2000" dirty="0" err="1">
                <a:latin typeface="Comic Sans MS" panose="030F0702030302020204" pitchFamily="66" charset="0"/>
              </a:rPr>
              <a:t>départ</a:t>
            </a:r>
            <a:r>
              <a:rPr lang="en-CA" sz="2000" dirty="0">
                <a:latin typeface="Comic Sans MS" panose="030F0702030302020204" pitchFamily="66" charset="0"/>
              </a:rPr>
              <a:t>, il y </a:t>
            </a:r>
            <a:r>
              <a:rPr lang="en-CA" sz="2000" dirty="0" err="1">
                <a:latin typeface="Comic Sans MS" panose="030F0702030302020204" pitchFamily="66" charset="0"/>
              </a:rPr>
              <a:t>avait</a:t>
            </a:r>
            <a:r>
              <a:rPr lang="en-CA" sz="2000" dirty="0">
                <a:latin typeface="Comic Sans MS" panose="030F0702030302020204" pitchFamily="66" charset="0"/>
              </a:rPr>
              <a:t> quatre provinces. Le Canada-Ouest </a:t>
            </a:r>
            <a:r>
              <a:rPr lang="en-CA" sz="2000" dirty="0" err="1">
                <a:latin typeface="Comic Sans MS" panose="030F0702030302020204" pitchFamily="66" charset="0"/>
              </a:rPr>
              <a:t>est</a:t>
            </a:r>
            <a:r>
              <a:rPr lang="en-CA" sz="2000" dirty="0">
                <a:latin typeface="Comic Sans MS" panose="030F0702030302020204" pitchFamily="66" charset="0"/>
              </a:rPr>
              <a:t> </a:t>
            </a:r>
            <a:r>
              <a:rPr lang="en-CA" sz="2000" dirty="0" err="1">
                <a:latin typeface="Comic Sans MS" panose="030F0702030302020204" pitchFamily="66" charset="0"/>
              </a:rPr>
              <a:t>devenu</a:t>
            </a:r>
            <a:r>
              <a:rPr lang="en-CA" sz="2000" dirty="0">
                <a:latin typeface="Comic Sans MS" panose="030F0702030302020204" pitchFamily="66" charset="0"/>
              </a:rPr>
              <a:t> </a:t>
            </a:r>
            <a:r>
              <a:rPr lang="en-CA" sz="2000" dirty="0" err="1">
                <a:latin typeface="Comic Sans MS" panose="030F0702030302020204" pitchFamily="66" charset="0"/>
              </a:rPr>
              <a:t>l'Ontario</a:t>
            </a:r>
            <a:r>
              <a:rPr lang="en-CA" sz="2000" dirty="0">
                <a:latin typeface="Comic Sans MS" panose="030F0702030302020204" pitchFamily="66" charset="0"/>
              </a:rPr>
              <a:t>. Le Canada-Est </a:t>
            </a:r>
            <a:r>
              <a:rPr lang="en-CA" sz="2000" dirty="0" err="1">
                <a:latin typeface="Comic Sans MS" panose="030F0702030302020204" pitchFamily="66" charset="0"/>
              </a:rPr>
              <a:t>est</a:t>
            </a:r>
            <a:r>
              <a:rPr lang="en-CA" sz="2000" dirty="0">
                <a:latin typeface="Comic Sans MS" panose="030F0702030302020204" pitchFamily="66" charset="0"/>
              </a:rPr>
              <a:t> </a:t>
            </a:r>
            <a:r>
              <a:rPr lang="en-CA" sz="2000" dirty="0" err="1">
                <a:latin typeface="Comic Sans MS" panose="030F0702030302020204" pitchFamily="66" charset="0"/>
              </a:rPr>
              <a:t>devenu</a:t>
            </a:r>
            <a:r>
              <a:rPr lang="en-CA" sz="2000" dirty="0">
                <a:latin typeface="Comic Sans MS" panose="030F0702030302020204" pitchFamily="66" charset="0"/>
              </a:rPr>
              <a:t> le Québec. Les deux </a:t>
            </a:r>
            <a:r>
              <a:rPr lang="en-CA" sz="2000" dirty="0" err="1">
                <a:latin typeface="Comic Sans MS" panose="030F0702030302020204" pitchFamily="66" charset="0"/>
              </a:rPr>
              <a:t>autres</a:t>
            </a:r>
            <a:r>
              <a:rPr lang="en-CA" sz="2000" dirty="0">
                <a:latin typeface="Comic Sans MS" panose="030F0702030302020204" pitchFamily="66" charset="0"/>
              </a:rPr>
              <a:t> provinces </a:t>
            </a:r>
            <a:r>
              <a:rPr lang="en-CA" sz="2000" dirty="0" err="1">
                <a:latin typeface="Comic Sans MS" panose="030F0702030302020204" pitchFamily="66" charset="0"/>
              </a:rPr>
              <a:t>étaient</a:t>
            </a:r>
            <a:r>
              <a:rPr lang="en-CA" sz="2000" dirty="0">
                <a:latin typeface="Comic Sans MS" panose="030F0702030302020204" pitchFamily="66" charset="0"/>
              </a:rPr>
              <a:t> les </a:t>
            </a:r>
            <a:r>
              <a:rPr lang="en-CA" sz="2000" dirty="0" err="1">
                <a:latin typeface="Comic Sans MS" panose="030F0702030302020204" pitchFamily="66" charset="0"/>
              </a:rPr>
              <a:t>anciennes</a:t>
            </a:r>
            <a:r>
              <a:rPr lang="en-CA" sz="2000" dirty="0">
                <a:latin typeface="Comic Sans MS" panose="030F0702030302020204" pitchFamily="66" charset="0"/>
              </a:rPr>
              <a:t> colonies </a:t>
            </a:r>
            <a:r>
              <a:rPr lang="en-CA" sz="2000" dirty="0" err="1">
                <a:latin typeface="Comic Sans MS" panose="030F0702030302020204" pitchFamily="66" charset="0"/>
              </a:rPr>
              <a:t>britanniques</a:t>
            </a:r>
            <a:r>
              <a:rPr lang="en-CA" sz="2000" dirty="0">
                <a:latin typeface="Comic Sans MS" panose="030F0702030302020204" pitchFamily="66" charset="0"/>
              </a:rPr>
              <a:t> de la Nouvelle-</a:t>
            </a:r>
            <a:r>
              <a:rPr lang="en-CA" sz="2000" dirty="0" err="1">
                <a:latin typeface="Comic Sans MS" panose="030F0702030302020204" pitchFamily="66" charset="0"/>
              </a:rPr>
              <a:t>Écosse</a:t>
            </a:r>
            <a:r>
              <a:rPr lang="en-CA" sz="2000" dirty="0">
                <a:latin typeface="Comic Sans MS" panose="030F0702030302020204" pitchFamily="66" charset="0"/>
              </a:rPr>
              <a:t> et du Nouveau-Brunswick.</a:t>
            </a:r>
          </a:p>
          <a:p>
            <a:r>
              <a:rPr lang="en-CA" sz="2000" dirty="0" err="1">
                <a:latin typeface="Comic Sans MS" panose="030F0702030302020204" pitchFamily="66" charset="0"/>
              </a:rPr>
              <a:t>L'Acte</a:t>
            </a:r>
            <a:r>
              <a:rPr lang="en-CA" sz="2000" dirty="0">
                <a:latin typeface="Comic Sans MS" panose="030F0702030302020204" pitchFamily="66" charset="0"/>
              </a:rPr>
              <a:t> de </a:t>
            </a:r>
            <a:r>
              <a:rPr lang="en-CA" sz="2000" dirty="0" err="1">
                <a:latin typeface="Comic Sans MS" panose="030F0702030302020204" pitchFamily="66" charset="0"/>
              </a:rPr>
              <a:t>l'Amérique</a:t>
            </a:r>
            <a:r>
              <a:rPr lang="en-CA" sz="2000" dirty="0">
                <a:latin typeface="Comic Sans MS" panose="030F0702030302020204" pitchFamily="66" charset="0"/>
              </a:rPr>
              <a:t> du Nord </a:t>
            </a:r>
            <a:r>
              <a:rPr lang="en-CA" sz="2000" dirty="0" err="1">
                <a:latin typeface="Comic Sans MS" panose="030F0702030302020204" pitchFamily="66" charset="0"/>
              </a:rPr>
              <a:t>britannique</a:t>
            </a:r>
            <a:r>
              <a:rPr lang="en-CA" sz="2000" dirty="0">
                <a:latin typeface="Comic Sans MS" panose="030F0702030302020204" pitchFamily="66" charset="0"/>
              </a:rPr>
              <a:t> </a:t>
            </a:r>
            <a:r>
              <a:rPr lang="en-CA" sz="2000" dirty="0" err="1">
                <a:latin typeface="Comic Sans MS" panose="030F0702030302020204" pitchFamily="66" charset="0"/>
              </a:rPr>
              <a:t>définit</a:t>
            </a:r>
            <a:r>
              <a:rPr lang="en-CA" sz="2000" dirty="0">
                <a:latin typeface="Comic Sans MS" panose="030F0702030302020204" pitchFamily="66" charset="0"/>
              </a:rPr>
              <a:t> la structure du </a:t>
            </a:r>
            <a:r>
              <a:rPr lang="en-CA" sz="2000" dirty="0" err="1">
                <a:latin typeface="Comic Sans MS" panose="030F0702030302020204" pitchFamily="66" charset="0"/>
              </a:rPr>
              <a:t>gouvernement</a:t>
            </a:r>
            <a:r>
              <a:rPr lang="en-CA" sz="2000" dirty="0">
                <a:latin typeface="Comic Sans MS" panose="030F0702030302020204" pitchFamily="66" charset="0"/>
              </a:rPr>
              <a:t> du Canada et </a:t>
            </a:r>
            <a:r>
              <a:rPr lang="en-CA" sz="2000" dirty="0" err="1">
                <a:latin typeface="Comic Sans MS" panose="030F0702030302020204" pitchFamily="66" charset="0"/>
              </a:rPr>
              <a:t>précise</a:t>
            </a:r>
            <a:r>
              <a:rPr lang="en-CA" sz="2000" dirty="0">
                <a:latin typeface="Comic Sans MS" panose="030F0702030302020204" pitchFamily="66" charset="0"/>
              </a:rPr>
              <a:t> la </a:t>
            </a:r>
            <a:r>
              <a:rPr lang="en-CA" sz="2000" dirty="0" err="1">
                <a:latin typeface="Comic Sans MS" panose="030F0702030302020204" pitchFamily="66" charset="0"/>
              </a:rPr>
              <a:t>répartition</a:t>
            </a:r>
            <a:r>
              <a:rPr lang="en-CA" sz="2000" dirty="0">
                <a:latin typeface="Comic Sans MS" panose="030F0702030302020204" pitchFamily="66" charset="0"/>
              </a:rPr>
              <a:t> des </a:t>
            </a:r>
            <a:r>
              <a:rPr lang="en-CA" sz="2000" dirty="0" err="1">
                <a:latin typeface="Comic Sans MS" panose="030F0702030302020204" pitchFamily="66" charset="0"/>
              </a:rPr>
              <a:t>pouvoirs</a:t>
            </a:r>
            <a:r>
              <a:rPr lang="en-CA" sz="2000" dirty="0">
                <a:latin typeface="Comic Sans MS" panose="030F0702030302020204" pitchFamily="66" charset="0"/>
              </a:rPr>
              <a:t> entre le </a:t>
            </a:r>
            <a:r>
              <a:rPr lang="en-CA" sz="2000" dirty="0" err="1">
                <a:latin typeface="Comic Sans MS" panose="030F0702030302020204" pitchFamily="66" charset="0"/>
              </a:rPr>
              <a:t>gouvernement</a:t>
            </a:r>
            <a:r>
              <a:rPr lang="en-CA" sz="2000" dirty="0">
                <a:latin typeface="Comic Sans MS" panose="030F0702030302020204" pitchFamily="66" charset="0"/>
              </a:rPr>
              <a:t> </a:t>
            </a:r>
            <a:r>
              <a:rPr lang="en-CA" sz="2000" dirty="0" err="1">
                <a:latin typeface="Comic Sans MS" panose="030F0702030302020204" pitchFamily="66" charset="0"/>
              </a:rPr>
              <a:t>fédéral</a:t>
            </a:r>
            <a:r>
              <a:rPr lang="en-CA" sz="2000" dirty="0">
                <a:latin typeface="Comic Sans MS" panose="030F0702030302020204" pitchFamily="66" charset="0"/>
              </a:rPr>
              <a:t> et les </a:t>
            </a:r>
            <a:r>
              <a:rPr lang="en-CA" sz="2000" dirty="0" err="1">
                <a:latin typeface="Comic Sans MS" panose="030F0702030302020204" pitchFamily="66" charset="0"/>
              </a:rPr>
              <a:t>gouvernements</a:t>
            </a:r>
            <a:r>
              <a:rPr lang="en-CA" sz="2000" dirty="0">
                <a:latin typeface="Comic Sans MS" panose="030F0702030302020204" pitchFamily="66" charset="0"/>
              </a:rPr>
              <a:t> </a:t>
            </a:r>
            <a:r>
              <a:rPr lang="en-CA" sz="2000" dirty="0" err="1">
                <a:latin typeface="Comic Sans MS" panose="030F0702030302020204" pitchFamily="66" charset="0"/>
              </a:rPr>
              <a:t>provinciaux</a:t>
            </a:r>
            <a:r>
              <a:rPr lang="en-CA" sz="2000" dirty="0">
                <a:latin typeface="Comic Sans MS" panose="030F0702030302020204" pitchFamily="66" charset="0"/>
              </a:rPr>
              <a:t>.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1" y="1143000"/>
            <a:ext cx="46482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3978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artoon duck with a flower on his head&#10;&#10;Description automatically generated">
            <a:extLst>
              <a:ext uri="{FF2B5EF4-FFF2-40B4-BE49-F238E27FC236}">
                <a16:creationId xmlns:a16="http://schemas.microsoft.com/office/drawing/2014/main" id="{A90E7418-CC92-F0DE-3AF7-EF6F2566A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0962" y="643466"/>
            <a:ext cx="619007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04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172D2-3D19-AA6C-B207-2E21694E5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/>
          </a:bodyPr>
          <a:lstStyle/>
          <a:p>
            <a:r>
              <a:rPr lang="fr-CA" sz="4800" b="1" dirty="0"/>
              <a:t>DÉFINITION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C7408-DAF7-E491-03A6-7D694FB84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CA" dirty="0"/>
          </a:p>
          <a:p>
            <a:pPr marL="0" indent="0">
              <a:buNone/>
            </a:pPr>
            <a:r>
              <a:rPr lang="fr-CA" dirty="0"/>
              <a:t>Une confédération est un groupe de pays qui, par traité, ont donné</a:t>
            </a:r>
          </a:p>
          <a:p>
            <a:pPr marL="0" indent="0">
              <a:buNone/>
            </a:pPr>
            <a:r>
              <a:rPr lang="fr-CA" dirty="0"/>
              <a:t>certains de leurs pouvoirs à un gouvernement central. Ils le font afin</a:t>
            </a:r>
          </a:p>
          <a:p>
            <a:pPr marL="0" indent="0">
              <a:buNone/>
            </a:pPr>
            <a:r>
              <a:rPr lang="fr-CA" dirty="0"/>
              <a:t>de coordonner leurs actions dans un certain nombre de domaines.</a:t>
            </a:r>
          </a:p>
          <a:p>
            <a:pPr marL="0" indent="0">
              <a:buNone/>
            </a:pPr>
            <a:r>
              <a:rPr lang="fr-CA" dirty="0"/>
              <a:t>C’est comme une fédération, mais sans que l’association soit un</a:t>
            </a:r>
          </a:p>
          <a:p>
            <a:pPr marL="0" indent="0">
              <a:buNone/>
            </a:pPr>
            <a:r>
              <a:rPr lang="fr-CA" dirty="0"/>
              <a:t>nouveau pays.</a:t>
            </a:r>
          </a:p>
        </p:txBody>
      </p:sp>
    </p:spTree>
    <p:extLst>
      <p:ext uri="{BB962C8B-B14F-4D97-AF65-F5344CB8AC3E}">
        <p14:creationId xmlns:p14="http://schemas.microsoft.com/office/powerpoint/2010/main" val="1355492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28601"/>
            <a:ext cx="8229600" cy="593725"/>
          </a:xfrm>
        </p:spPr>
        <p:txBody>
          <a:bodyPr/>
          <a:lstStyle/>
          <a:p>
            <a:pPr algn="ctr" eaLnBrk="1" hangingPunct="1"/>
            <a:r>
              <a:rPr lang="en-US" altLang="en-US" sz="2800" dirty="0">
                <a:latin typeface="Comic Sans MS" charset="0"/>
              </a:rPr>
              <a:t>LES LOIS SUR LE MAÏS</a:t>
            </a:r>
            <a:endParaRPr lang="en-US" altLang="en-US" sz="2800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861848" y="822326"/>
            <a:ext cx="4572000" cy="5943600"/>
          </a:xfrm>
        </p:spPr>
        <p:txBody>
          <a:bodyPr>
            <a:normAutofit fontScale="85000" lnSpcReduction="20000"/>
          </a:bodyPr>
          <a:lstStyle/>
          <a:p>
            <a:pPr eaLnBrk="1" hangingPunct="1"/>
            <a:r>
              <a:rPr lang="en-US" altLang="en-US" sz="2200" dirty="0">
                <a:latin typeface="Comic Sans MS" charset="0"/>
              </a:rPr>
              <a:t>Les </a:t>
            </a:r>
            <a:r>
              <a:rPr lang="en-US" altLang="en-US" sz="2200" dirty="0" err="1">
                <a:latin typeface="Comic Sans MS" charset="0"/>
              </a:rPr>
              <a:t>lois</a:t>
            </a:r>
            <a:r>
              <a:rPr lang="en-US" altLang="en-US" sz="2200" dirty="0">
                <a:latin typeface="Comic Sans MS" charset="0"/>
              </a:rPr>
              <a:t> sur le </a:t>
            </a:r>
            <a:r>
              <a:rPr lang="en-US" altLang="en-US" sz="2200" dirty="0" err="1">
                <a:latin typeface="Comic Sans MS" charset="0"/>
              </a:rPr>
              <a:t>maïs</a:t>
            </a:r>
            <a:r>
              <a:rPr lang="en-US" altLang="en-US" sz="2200" dirty="0">
                <a:latin typeface="Comic Sans MS" charset="0"/>
              </a:rPr>
              <a:t> </a:t>
            </a:r>
            <a:r>
              <a:rPr lang="en-US" altLang="en-US" sz="2200" dirty="0" err="1">
                <a:latin typeface="Comic Sans MS" charset="0"/>
              </a:rPr>
              <a:t>autorisaient</a:t>
            </a:r>
            <a:r>
              <a:rPr lang="en-US" altLang="en-US" sz="2200" dirty="0">
                <a:latin typeface="Comic Sans MS" charset="0"/>
              </a:rPr>
              <a:t> </a:t>
            </a:r>
            <a:r>
              <a:rPr lang="en-US" altLang="en-US" sz="2200" dirty="0" err="1">
                <a:latin typeface="Comic Sans MS" charset="0"/>
              </a:rPr>
              <a:t>l'expédition</a:t>
            </a:r>
            <a:r>
              <a:rPr lang="en-US" altLang="en-US" sz="2200" dirty="0">
                <a:latin typeface="Comic Sans MS" charset="0"/>
              </a:rPr>
              <a:t> de </a:t>
            </a:r>
            <a:r>
              <a:rPr lang="en-US" altLang="en-US" sz="2200" dirty="0" err="1">
                <a:latin typeface="Comic Sans MS" charset="0"/>
              </a:rPr>
              <a:t>céréales</a:t>
            </a:r>
            <a:r>
              <a:rPr lang="en-US" altLang="en-US" sz="2200" dirty="0">
                <a:latin typeface="Comic Sans MS" charset="0"/>
              </a:rPr>
              <a:t> du Canada </a:t>
            </a:r>
            <a:r>
              <a:rPr lang="en-US" altLang="en-US" sz="2200" dirty="0" err="1">
                <a:latin typeface="Comic Sans MS" charset="0"/>
              </a:rPr>
              <a:t>vers</a:t>
            </a:r>
            <a:r>
              <a:rPr lang="en-US" altLang="en-US" sz="2200" dirty="0">
                <a:latin typeface="Comic Sans MS" charset="0"/>
              </a:rPr>
              <a:t> la Grande-Bretagne </a:t>
            </a:r>
            <a:r>
              <a:rPr lang="en-US" altLang="en-US" sz="2200" dirty="0" err="1">
                <a:latin typeface="Comic Sans MS" charset="0"/>
              </a:rPr>
              <a:t>à</a:t>
            </a:r>
            <a:r>
              <a:rPr lang="en-US" altLang="en-US" sz="2200" dirty="0">
                <a:latin typeface="Comic Sans MS" charset="0"/>
              </a:rPr>
              <a:t> des </a:t>
            </a:r>
            <a:r>
              <a:rPr lang="en-US" altLang="en-US" sz="2200" dirty="0" err="1">
                <a:latin typeface="Comic Sans MS" charset="0"/>
              </a:rPr>
              <a:t>tarifs</a:t>
            </a:r>
            <a:r>
              <a:rPr lang="en-US" altLang="en-US" sz="2200" dirty="0">
                <a:latin typeface="Comic Sans MS" charset="0"/>
              </a:rPr>
              <a:t> </a:t>
            </a:r>
            <a:r>
              <a:rPr lang="en-US" altLang="en-US" sz="2200" dirty="0" err="1">
                <a:latin typeface="Comic Sans MS" charset="0"/>
              </a:rPr>
              <a:t>inférieurs</a:t>
            </a:r>
            <a:r>
              <a:rPr lang="en-US" altLang="en-US" sz="2200" dirty="0">
                <a:latin typeface="Comic Sans MS" charset="0"/>
              </a:rPr>
              <a:t> </a:t>
            </a:r>
            <a:r>
              <a:rPr lang="en-US" altLang="en-US" sz="2200" dirty="0" err="1">
                <a:latin typeface="Comic Sans MS" charset="0"/>
              </a:rPr>
              <a:t>à</a:t>
            </a:r>
            <a:r>
              <a:rPr lang="en-US" altLang="en-US" sz="2200" dirty="0">
                <a:latin typeface="Comic Sans MS" charset="0"/>
              </a:rPr>
              <a:t> </a:t>
            </a:r>
            <a:r>
              <a:rPr lang="en-US" altLang="en-US" sz="2200" dirty="0" err="1">
                <a:latin typeface="Comic Sans MS" charset="0"/>
              </a:rPr>
              <a:t>ceux</a:t>
            </a:r>
            <a:r>
              <a:rPr lang="en-US" altLang="en-US" sz="2200" dirty="0">
                <a:latin typeface="Comic Sans MS" charset="0"/>
              </a:rPr>
              <a:t> des </a:t>
            </a:r>
            <a:r>
              <a:rPr lang="en-US" altLang="en-US" sz="2200" dirty="0" err="1">
                <a:latin typeface="Comic Sans MS" charset="0"/>
              </a:rPr>
              <a:t>céréales</a:t>
            </a:r>
            <a:r>
              <a:rPr lang="en-US" altLang="en-US" sz="2200" dirty="0">
                <a:latin typeface="Comic Sans MS" charset="0"/>
              </a:rPr>
              <a:t> </a:t>
            </a:r>
            <a:r>
              <a:rPr lang="en-US" altLang="en-US" sz="2200" dirty="0" err="1">
                <a:latin typeface="Comic Sans MS" charset="0"/>
              </a:rPr>
              <a:t>d'autres</a:t>
            </a:r>
            <a:r>
              <a:rPr lang="en-US" altLang="en-US" sz="2200" dirty="0">
                <a:latin typeface="Comic Sans MS" charset="0"/>
              </a:rPr>
              <a:t> pays.</a:t>
            </a:r>
          </a:p>
          <a:p>
            <a:pPr eaLnBrk="1" hangingPunct="1"/>
            <a:r>
              <a:rPr lang="en-US" altLang="en-US" sz="2200" dirty="0">
                <a:latin typeface="Comic Sans MS" charset="0"/>
              </a:rPr>
              <a:t>Bien que </a:t>
            </a:r>
            <a:r>
              <a:rPr lang="en-US" altLang="en-US" sz="2200" dirty="0" err="1">
                <a:latin typeface="Comic Sans MS" charset="0"/>
              </a:rPr>
              <a:t>cela</a:t>
            </a:r>
            <a:r>
              <a:rPr lang="en-US" altLang="en-US" sz="2200" dirty="0">
                <a:latin typeface="Comic Sans MS" charset="0"/>
              </a:rPr>
              <a:t> </a:t>
            </a:r>
            <a:r>
              <a:rPr lang="en-US" altLang="en-US" sz="2200" dirty="0" err="1">
                <a:latin typeface="Comic Sans MS" charset="0"/>
              </a:rPr>
              <a:t>ait</a:t>
            </a:r>
            <a:r>
              <a:rPr lang="en-US" altLang="en-US" sz="2200" dirty="0">
                <a:latin typeface="Comic Sans MS" charset="0"/>
              </a:rPr>
              <a:t> </a:t>
            </a:r>
            <a:r>
              <a:rPr lang="en-US" altLang="en-US" sz="2200" dirty="0" err="1">
                <a:latin typeface="Comic Sans MS" charset="0"/>
              </a:rPr>
              <a:t>augmenté</a:t>
            </a:r>
            <a:r>
              <a:rPr lang="en-US" altLang="en-US" sz="2200" dirty="0">
                <a:latin typeface="Comic Sans MS" charset="0"/>
              </a:rPr>
              <a:t> les profits des </a:t>
            </a:r>
            <a:r>
              <a:rPr lang="en-US" altLang="en-US" sz="2200" dirty="0" err="1">
                <a:latin typeface="Comic Sans MS" charset="0"/>
              </a:rPr>
              <a:t>agriculteurs</a:t>
            </a:r>
            <a:r>
              <a:rPr lang="en-US" altLang="en-US" sz="2200" dirty="0">
                <a:latin typeface="Comic Sans MS" charset="0"/>
              </a:rPr>
              <a:t> </a:t>
            </a:r>
            <a:r>
              <a:rPr lang="en-US" altLang="en-US" sz="2200" dirty="0" err="1">
                <a:latin typeface="Comic Sans MS" charset="0"/>
              </a:rPr>
              <a:t>canadiens</a:t>
            </a:r>
            <a:r>
              <a:rPr lang="en-US" altLang="en-US" sz="2200" dirty="0">
                <a:latin typeface="Comic Sans MS" charset="0"/>
              </a:rPr>
              <a:t>, </a:t>
            </a:r>
            <a:r>
              <a:rPr lang="en-US" altLang="en-US" sz="2200" dirty="0" err="1">
                <a:latin typeface="Comic Sans MS" charset="0"/>
              </a:rPr>
              <a:t>cela</a:t>
            </a:r>
            <a:r>
              <a:rPr lang="en-US" altLang="en-US" sz="2200" dirty="0">
                <a:latin typeface="Comic Sans MS" charset="0"/>
              </a:rPr>
              <a:t> a </a:t>
            </a:r>
            <a:r>
              <a:rPr lang="en-US" altLang="en-US" sz="2200" dirty="0" err="1">
                <a:latin typeface="Comic Sans MS" charset="0"/>
              </a:rPr>
              <a:t>limité</a:t>
            </a:r>
            <a:r>
              <a:rPr lang="en-US" altLang="en-US" sz="2200" dirty="0">
                <a:latin typeface="Comic Sans MS" charset="0"/>
              </a:rPr>
              <a:t> les importations de </a:t>
            </a:r>
            <a:r>
              <a:rPr lang="en-US" altLang="en-US" sz="2200" dirty="0" err="1">
                <a:latin typeface="Comic Sans MS" charset="0"/>
              </a:rPr>
              <a:t>céréales</a:t>
            </a:r>
            <a:r>
              <a:rPr lang="en-US" altLang="en-US" sz="2200" dirty="0">
                <a:latin typeface="Comic Sans MS" charset="0"/>
              </a:rPr>
              <a:t> </a:t>
            </a:r>
            <a:r>
              <a:rPr lang="en-US" altLang="en-US" sz="2200" dirty="0" err="1">
                <a:latin typeface="Comic Sans MS" charset="0"/>
              </a:rPr>
              <a:t>en</a:t>
            </a:r>
            <a:r>
              <a:rPr lang="en-US" altLang="en-US" sz="2200" dirty="0">
                <a:latin typeface="Comic Sans MS" charset="0"/>
              </a:rPr>
              <a:t> Grande-Bretagne </a:t>
            </a:r>
            <a:r>
              <a:rPr lang="en-US" altLang="en-US" sz="2200" dirty="0" err="1">
                <a:latin typeface="Comic Sans MS" charset="0"/>
              </a:rPr>
              <a:t>en</a:t>
            </a:r>
            <a:r>
              <a:rPr lang="en-US" altLang="en-US" sz="2200" dirty="0">
                <a:latin typeface="Comic Sans MS" charset="0"/>
              </a:rPr>
              <a:t> provenance </a:t>
            </a:r>
            <a:r>
              <a:rPr lang="en-US" altLang="en-US" sz="2200" dirty="0" err="1">
                <a:latin typeface="Comic Sans MS" charset="0"/>
              </a:rPr>
              <a:t>d’autres</a:t>
            </a:r>
            <a:r>
              <a:rPr lang="en-US" altLang="en-US" sz="2200" dirty="0">
                <a:latin typeface="Comic Sans MS" charset="0"/>
              </a:rPr>
              <a:t> pays et a fait </a:t>
            </a:r>
            <a:r>
              <a:rPr lang="en-US" altLang="en-US" sz="2200" dirty="0" err="1">
                <a:latin typeface="Comic Sans MS" charset="0"/>
              </a:rPr>
              <a:t>monter</a:t>
            </a:r>
            <a:r>
              <a:rPr lang="en-US" altLang="en-US" sz="2200" dirty="0">
                <a:latin typeface="Comic Sans MS" charset="0"/>
              </a:rPr>
              <a:t> le prix du pain </a:t>
            </a:r>
            <a:r>
              <a:rPr lang="en-US" altLang="en-US" sz="2200" dirty="0" err="1">
                <a:latin typeface="Comic Sans MS" charset="0"/>
              </a:rPr>
              <a:t>en</a:t>
            </a:r>
            <a:r>
              <a:rPr lang="en-US" altLang="en-US" sz="2200" dirty="0">
                <a:latin typeface="Comic Sans MS" charset="0"/>
              </a:rPr>
              <a:t> Grande-Bretagne.</a:t>
            </a:r>
          </a:p>
          <a:p>
            <a:pPr eaLnBrk="1" hangingPunct="1"/>
            <a:r>
              <a:rPr lang="en-US" altLang="en-US" sz="2200" dirty="0" err="1">
                <a:latin typeface="Comic Sans MS" charset="0"/>
              </a:rPr>
              <a:t>En</a:t>
            </a:r>
            <a:r>
              <a:rPr lang="en-US" altLang="en-US" sz="2200" dirty="0">
                <a:latin typeface="Comic Sans MS" charset="0"/>
              </a:rPr>
              <a:t> 1846, la Grande-Bretagne a </a:t>
            </a:r>
            <a:r>
              <a:rPr lang="en-US" altLang="en-US" sz="2200" dirty="0" err="1">
                <a:latin typeface="Comic Sans MS" charset="0"/>
              </a:rPr>
              <a:t>annulé</a:t>
            </a:r>
            <a:r>
              <a:rPr lang="en-US" altLang="en-US" sz="2200" dirty="0">
                <a:latin typeface="Comic Sans MS" charset="0"/>
              </a:rPr>
              <a:t> les Corn Laws. Les </a:t>
            </a:r>
            <a:r>
              <a:rPr lang="en-US" altLang="en-US" sz="2200" dirty="0" err="1">
                <a:latin typeface="Comic Sans MS" charset="0"/>
              </a:rPr>
              <a:t>céréales</a:t>
            </a:r>
            <a:r>
              <a:rPr lang="en-US" altLang="en-US" sz="2200" dirty="0">
                <a:latin typeface="Comic Sans MS" charset="0"/>
              </a:rPr>
              <a:t> </a:t>
            </a:r>
            <a:r>
              <a:rPr lang="en-US" altLang="en-US" sz="2200" dirty="0" err="1">
                <a:latin typeface="Comic Sans MS" charset="0"/>
              </a:rPr>
              <a:t>canadiennes</a:t>
            </a:r>
            <a:r>
              <a:rPr lang="en-US" altLang="en-US" sz="2200" dirty="0">
                <a:latin typeface="Comic Sans MS" charset="0"/>
              </a:rPr>
              <a:t> </a:t>
            </a:r>
            <a:r>
              <a:rPr lang="en-US" altLang="en-US" sz="2200" dirty="0" err="1">
                <a:latin typeface="Comic Sans MS" charset="0"/>
              </a:rPr>
              <a:t>ont</a:t>
            </a:r>
            <a:r>
              <a:rPr lang="en-US" altLang="en-US" sz="2200" dirty="0">
                <a:latin typeface="Comic Sans MS" charset="0"/>
              </a:rPr>
              <a:t> </a:t>
            </a:r>
            <a:r>
              <a:rPr lang="en-US" altLang="en-US" sz="2200" dirty="0" err="1">
                <a:latin typeface="Comic Sans MS" charset="0"/>
              </a:rPr>
              <a:t>été</a:t>
            </a:r>
            <a:r>
              <a:rPr lang="en-US" altLang="en-US" sz="2200" dirty="0">
                <a:latin typeface="Comic Sans MS" charset="0"/>
              </a:rPr>
              <a:t> </a:t>
            </a:r>
            <a:r>
              <a:rPr lang="en-US" altLang="en-US" sz="2200" dirty="0" err="1">
                <a:latin typeface="Comic Sans MS" charset="0"/>
              </a:rPr>
              <a:t>forcées</a:t>
            </a:r>
            <a:r>
              <a:rPr lang="en-US" altLang="en-US" sz="2200" dirty="0">
                <a:latin typeface="Comic Sans MS" charset="0"/>
              </a:rPr>
              <a:t> de </a:t>
            </a:r>
            <a:r>
              <a:rPr lang="en-US" altLang="en-US" sz="2200" dirty="0" err="1">
                <a:latin typeface="Comic Sans MS" charset="0"/>
              </a:rPr>
              <a:t>rivaliser</a:t>
            </a:r>
            <a:r>
              <a:rPr lang="en-US" altLang="en-US" sz="2200" dirty="0">
                <a:latin typeface="Comic Sans MS" charset="0"/>
              </a:rPr>
              <a:t> sur les </a:t>
            </a:r>
            <a:r>
              <a:rPr lang="en-US" altLang="en-US" sz="2200" dirty="0" err="1">
                <a:latin typeface="Comic Sans MS" charset="0"/>
              </a:rPr>
              <a:t>marchés</a:t>
            </a:r>
            <a:r>
              <a:rPr lang="en-US" altLang="en-US" sz="2200" dirty="0">
                <a:latin typeface="Comic Sans MS" charset="0"/>
              </a:rPr>
              <a:t> </a:t>
            </a:r>
            <a:r>
              <a:rPr lang="en-US" altLang="en-US" sz="2200" dirty="0" err="1">
                <a:latin typeface="Comic Sans MS" charset="0"/>
              </a:rPr>
              <a:t>britanniques</a:t>
            </a:r>
            <a:r>
              <a:rPr lang="en-US" altLang="en-US" sz="2200" dirty="0">
                <a:latin typeface="Comic Sans MS" charset="0"/>
              </a:rPr>
              <a:t> sans </a:t>
            </a:r>
            <a:r>
              <a:rPr lang="en-US" altLang="en-US" sz="2200" dirty="0" err="1">
                <a:latin typeface="Comic Sans MS" charset="0"/>
              </a:rPr>
              <a:t>faibles</a:t>
            </a:r>
            <a:r>
              <a:rPr lang="en-US" altLang="en-US" sz="2200" dirty="0">
                <a:latin typeface="Comic Sans MS" charset="0"/>
              </a:rPr>
              <a:t> droits de douane par rapport aux </a:t>
            </a:r>
            <a:r>
              <a:rPr lang="en-US" altLang="en-US" sz="2200" dirty="0" err="1">
                <a:latin typeface="Comic Sans MS" charset="0"/>
              </a:rPr>
              <a:t>céréales</a:t>
            </a:r>
            <a:r>
              <a:rPr lang="en-US" altLang="en-US" sz="2200" dirty="0">
                <a:latin typeface="Comic Sans MS" charset="0"/>
              </a:rPr>
              <a:t> </a:t>
            </a:r>
            <a:r>
              <a:rPr lang="en-US" altLang="en-US" sz="2200" dirty="0" err="1">
                <a:latin typeface="Comic Sans MS" charset="0"/>
              </a:rPr>
              <a:t>à</a:t>
            </a:r>
            <a:r>
              <a:rPr lang="en-US" altLang="en-US" sz="2200" dirty="0">
                <a:latin typeface="Comic Sans MS" charset="0"/>
              </a:rPr>
              <a:t> bas prix </a:t>
            </a:r>
            <a:r>
              <a:rPr lang="en-US" altLang="en-US" sz="2200" dirty="0" err="1">
                <a:latin typeface="Comic Sans MS" charset="0"/>
              </a:rPr>
              <a:t>d'autres</a:t>
            </a:r>
            <a:r>
              <a:rPr lang="en-US" altLang="en-US" sz="2200" dirty="0">
                <a:latin typeface="Comic Sans MS" charset="0"/>
              </a:rPr>
              <a:t> pays. </a:t>
            </a:r>
            <a:r>
              <a:rPr lang="en-US" altLang="en-US" sz="2200" dirty="0" err="1">
                <a:latin typeface="Comic Sans MS" charset="0"/>
              </a:rPr>
              <a:t>Cela</a:t>
            </a:r>
            <a:r>
              <a:rPr lang="en-US" altLang="en-US" sz="2200" dirty="0">
                <a:latin typeface="Comic Sans MS" charset="0"/>
              </a:rPr>
              <a:t> a conduit </a:t>
            </a:r>
            <a:r>
              <a:rPr lang="en-US" altLang="en-US" sz="2200" dirty="0" err="1">
                <a:latin typeface="Comic Sans MS" charset="0"/>
              </a:rPr>
              <a:t>à</a:t>
            </a:r>
            <a:r>
              <a:rPr lang="en-US" altLang="en-US" sz="2200" dirty="0">
                <a:latin typeface="Comic Sans MS" charset="0"/>
              </a:rPr>
              <a:t> </a:t>
            </a:r>
            <a:r>
              <a:rPr lang="en-US" altLang="en-US" sz="2200" dirty="0" err="1">
                <a:latin typeface="Comic Sans MS" charset="0"/>
              </a:rPr>
              <a:t>une</a:t>
            </a:r>
            <a:r>
              <a:rPr lang="en-US" altLang="en-US" sz="2200" dirty="0">
                <a:latin typeface="Comic Sans MS" charset="0"/>
              </a:rPr>
              <a:t> </a:t>
            </a:r>
            <a:r>
              <a:rPr lang="en-US" altLang="en-US" sz="2200" dirty="0" err="1">
                <a:latin typeface="Comic Sans MS" charset="0"/>
              </a:rPr>
              <a:t>dépression</a:t>
            </a:r>
            <a:r>
              <a:rPr lang="en-US" altLang="en-US" sz="2200" dirty="0">
                <a:latin typeface="Comic Sans MS" charset="0"/>
              </a:rPr>
              <a:t> </a:t>
            </a:r>
            <a:r>
              <a:rPr lang="en-US" altLang="en-US" sz="2200" dirty="0" err="1">
                <a:latin typeface="Comic Sans MS" charset="0"/>
              </a:rPr>
              <a:t>économique</a:t>
            </a:r>
            <a:r>
              <a:rPr lang="en-US" altLang="en-US" sz="2200" dirty="0">
                <a:latin typeface="Comic Sans MS" charset="0"/>
              </a:rPr>
              <a:t> au Canada et </a:t>
            </a:r>
            <a:r>
              <a:rPr lang="en-US" altLang="en-US" sz="2200" dirty="0" err="1">
                <a:latin typeface="Comic Sans MS" charset="0"/>
              </a:rPr>
              <a:t>à</a:t>
            </a:r>
            <a:r>
              <a:rPr lang="en-US" altLang="en-US" sz="2200" dirty="0">
                <a:latin typeface="Comic Sans MS" charset="0"/>
              </a:rPr>
              <a:t> la </a:t>
            </a:r>
            <a:r>
              <a:rPr lang="en-US" altLang="en-US" sz="2200" dirty="0" err="1">
                <a:latin typeface="Comic Sans MS" charset="0"/>
              </a:rPr>
              <a:t>nécessité</a:t>
            </a:r>
            <a:r>
              <a:rPr lang="en-US" altLang="en-US" sz="2200" dirty="0">
                <a:latin typeface="Comic Sans MS" charset="0"/>
              </a:rPr>
              <a:t> </a:t>
            </a:r>
            <a:r>
              <a:rPr lang="en-US" altLang="en-US" sz="2200" dirty="0" err="1">
                <a:latin typeface="Comic Sans MS" charset="0"/>
              </a:rPr>
              <a:t>d'unir</a:t>
            </a:r>
            <a:r>
              <a:rPr lang="en-US" altLang="en-US" sz="2200" dirty="0">
                <a:latin typeface="Comic Sans MS" charset="0"/>
              </a:rPr>
              <a:t> les colonies </a:t>
            </a:r>
            <a:r>
              <a:rPr lang="en-US" altLang="en-US" sz="2200" dirty="0" err="1">
                <a:latin typeface="Comic Sans MS" charset="0"/>
              </a:rPr>
              <a:t>britanniques</a:t>
            </a:r>
            <a:r>
              <a:rPr lang="en-US" altLang="en-US" sz="2200" dirty="0">
                <a:latin typeface="Comic Sans MS" charset="0"/>
              </a:rPr>
              <a:t> </a:t>
            </a:r>
            <a:r>
              <a:rPr lang="en-US" altLang="en-US" sz="2200" dirty="0" err="1">
                <a:latin typeface="Comic Sans MS" charset="0"/>
              </a:rPr>
              <a:t>d'Amérique</a:t>
            </a:r>
            <a:r>
              <a:rPr lang="en-US" altLang="en-US" sz="2200" dirty="0">
                <a:latin typeface="Comic Sans MS" charset="0"/>
              </a:rPr>
              <a:t> du Nord pour </a:t>
            </a:r>
            <a:r>
              <a:rPr lang="en-US" altLang="en-US" sz="2200" dirty="0" err="1">
                <a:latin typeface="Comic Sans MS" charset="0"/>
              </a:rPr>
              <a:t>ouvrir</a:t>
            </a:r>
            <a:r>
              <a:rPr lang="en-US" altLang="en-US" sz="2200" dirty="0">
                <a:latin typeface="Comic Sans MS" charset="0"/>
              </a:rPr>
              <a:t> de grands </a:t>
            </a:r>
            <a:r>
              <a:rPr lang="en-US" altLang="en-US" sz="2200" dirty="0" err="1">
                <a:latin typeface="Comic Sans MS" charset="0"/>
              </a:rPr>
              <a:t>marchés</a:t>
            </a:r>
            <a:r>
              <a:rPr lang="en-US" altLang="en-US" sz="2200" dirty="0">
                <a:latin typeface="Comic Sans MS" charset="0"/>
              </a:rPr>
              <a:t>, </a:t>
            </a:r>
            <a:r>
              <a:rPr lang="en-US" altLang="en-US" sz="2200" dirty="0" err="1">
                <a:latin typeface="Comic Sans MS" charset="0"/>
              </a:rPr>
              <a:t>davantage</a:t>
            </a:r>
            <a:r>
              <a:rPr lang="en-US" altLang="en-US" sz="2200" dirty="0">
                <a:latin typeface="Comic Sans MS" charset="0"/>
              </a:rPr>
              <a:t> </a:t>
            </a:r>
            <a:r>
              <a:rPr lang="en-US" altLang="en-US" sz="2200" dirty="0" err="1">
                <a:latin typeface="Comic Sans MS" charset="0"/>
              </a:rPr>
              <a:t>d'industries</a:t>
            </a:r>
            <a:r>
              <a:rPr lang="en-US" altLang="en-US" sz="2200" dirty="0">
                <a:latin typeface="Comic Sans MS" charset="0"/>
              </a:rPr>
              <a:t> et de </a:t>
            </a:r>
            <a:r>
              <a:rPr lang="en-US" altLang="en-US" sz="2200" dirty="0" err="1">
                <a:latin typeface="Comic Sans MS" charset="0"/>
              </a:rPr>
              <a:t>meilleurs</a:t>
            </a:r>
            <a:r>
              <a:rPr lang="en-US" altLang="en-US" sz="2200" dirty="0">
                <a:latin typeface="Comic Sans MS" charset="0"/>
              </a:rPr>
              <a:t> </a:t>
            </a:r>
            <a:r>
              <a:rPr lang="en-US" altLang="en-US" sz="2200" dirty="0" err="1">
                <a:latin typeface="Comic Sans MS" charset="0"/>
              </a:rPr>
              <a:t>systèmes</a:t>
            </a:r>
            <a:r>
              <a:rPr lang="en-US" altLang="en-US" sz="2200" dirty="0">
                <a:latin typeface="Comic Sans MS" charset="0"/>
              </a:rPr>
              <a:t> de transport.</a:t>
            </a:r>
            <a:endParaRPr lang="en-US" altLang="en-US" sz="2000" dirty="0">
              <a:latin typeface="Comic Sans MS" charset="0"/>
            </a:endParaRPr>
          </a:p>
          <a:p>
            <a:endParaRPr lang="en-US" altLang="en-US" sz="1800" dirty="0"/>
          </a:p>
          <a:p>
            <a:pPr eaLnBrk="1" hangingPunct="1">
              <a:buFontTx/>
              <a:buNone/>
            </a:pPr>
            <a:endParaRPr lang="en-US" altLang="en-US" sz="1800" dirty="0"/>
          </a:p>
          <a:p>
            <a:pPr eaLnBrk="1" hangingPunct="1">
              <a:buFontTx/>
              <a:buNone/>
            </a:pPr>
            <a:endParaRPr lang="en-US" altLang="en-US" sz="1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143000"/>
            <a:ext cx="4495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4639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28601"/>
            <a:ext cx="8229600" cy="593725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sz="2800" dirty="0">
                <a:latin typeface="Comic Sans MS" charset="0"/>
              </a:rPr>
              <a:t>LORD ELGIN ET LE GOUVERNEMENT RESPONSABLE</a:t>
            </a:r>
            <a:endParaRPr lang="en-US" altLang="en-US" sz="2800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1320800" y="822326"/>
            <a:ext cx="5215467" cy="6316133"/>
          </a:xfrm>
        </p:spPr>
        <p:txBody>
          <a:bodyPr>
            <a:normAutofit fontScale="70000" lnSpcReduction="20000"/>
          </a:bodyPr>
          <a:lstStyle/>
          <a:p>
            <a:r>
              <a:rPr lang="en-US" altLang="en-US" sz="3600" dirty="0" err="1">
                <a:latin typeface="Comic Sans MS" panose="030F0702030302020204" pitchFamily="66" charset="0"/>
              </a:rPr>
              <a:t>En</a:t>
            </a:r>
            <a:r>
              <a:rPr lang="en-US" altLang="en-US" sz="3600" dirty="0">
                <a:latin typeface="Comic Sans MS" panose="030F0702030302020204" pitchFamily="66" charset="0"/>
              </a:rPr>
              <a:t> 1846, Lord Elgin </a:t>
            </a:r>
            <a:r>
              <a:rPr lang="en-US" altLang="en-US" sz="3600" dirty="0" err="1">
                <a:latin typeface="Comic Sans MS" panose="030F0702030302020204" pitchFamily="66" charset="0"/>
              </a:rPr>
              <a:t>fut</a:t>
            </a:r>
            <a:r>
              <a:rPr lang="en-US" altLang="en-US" sz="3600" dirty="0">
                <a:latin typeface="Comic Sans MS" panose="030F0702030302020204" pitchFamily="66" charset="0"/>
              </a:rPr>
              <a:t> </a:t>
            </a:r>
            <a:r>
              <a:rPr lang="en-US" altLang="en-US" sz="3600" dirty="0" err="1">
                <a:latin typeface="Comic Sans MS" panose="030F0702030302020204" pitchFamily="66" charset="0"/>
              </a:rPr>
              <a:t>nommé</a:t>
            </a:r>
            <a:r>
              <a:rPr lang="en-US" altLang="en-US" sz="3600" dirty="0">
                <a:latin typeface="Comic Sans MS" panose="030F0702030302020204" pitchFamily="66" charset="0"/>
              </a:rPr>
              <a:t> nouveau </a:t>
            </a:r>
            <a:r>
              <a:rPr lang="en-US" altLang="en-US" sz="3600" dirty="0" err="1">
                <a:latin typeface="Comic Sans MS" panose="030F0702030302020204" pitchFamily="66" charset="0"/>
              </a:rPr>
              <a:t>gouverneur</a:t>
            </a:r>
            <a:r>
              <a:rPr lang="en-US" altLang="en-US" sz="3600" dirty="0">
                <a:latin typeface="Comic Sans MS" panose="030F0702030302020204" pitchFamily="66" charset="0"/>
              </a:rPr>
              <a:t> </a:t>
            </a:r>
            <a:r>
              <a:rPr lang="en-US" altLang="en-US" sz="3600" dirty="0" err="1">
                <a:latin typeface="Comic Sans MS" panose="030F0702030302020204" pitchFamily="66" charset="0"/>
              </a:rPr>
              <a:t>général</a:t>
            </a:r>
            <a:r>
              <a:rPr lang="en-US" altLang="en-US" sz="3600" dirty="0">
                <a:latin typeface="Comic Sans MS" panose="030F0702030302020204" pitchFamily="66" charset="0"/>
              </a:rPr>
              <a:t> du Canada et </a:t>
            </a:r>
            <a:r>
              <a:rPr lang="en-US" altLang="en-US" sz="3600" dirty="0" err="1">
                <a:latin typeface="Comic Sans MS" panose="030F0702030302020204" pitchFamily="66" charset="0"/>
              </a:rPr>
              <a:t>fut</a:t>
            </a:r>
            <a:r>
              <a:rPr lang="en-US" altLang="en-US" sz="3600" dirty="0">
                <a:latin typeface="Comic Sans MS" panose="030F0702030302020204" pitchFamily="66" charset="0"/>
              </a:rPr>
              <a:t> chargé de </a:t>
            </a:r>
            <a:r>
              <a:rPr lang="en-US" altLang="en-US" sz="3600" dirty="0" err="1">
                <a:latin typeface="Comic Sans MS" panose="030F0702030302020204" pitchFamily="66" charset="0"/>
              </a:rPr>
              <a:t>mettre</a:t>
            </a:r>
            <a:r>
              <a:rPr lang="en-US" altLang="en-US" sz="3600" dirty="0">
                <a:latin typeface="Comic Sans MS" panose="030F0702030302020204" pitchFamily="66" charset="0"/>
              </a:rPr>
              <a:t> </a:t>
            </a:r>
            <a:r>
              <a:rPr lang="en-US" altLang="en-US" sz="3600" dirty="0" err="1">
                <a:latin typeface="Comic Sans MS" panose="030F0702030302020204" pitchFamily="66" charset="0"/>
              </a:rPr>
              <a:t>en</a:t>
            </a:r>
            <a:r>
              <a:rPr lang="en-US" altLang="en-US" sz="3600" dirty="0">
                <a:latin typeface="Comic Sans MS" panose="030F0702030302020204" pitchFamily="66" charset="0"/>
              </a:rPr>
              <a:t> place un </a:t>
            </a:r>
            <a:r>
              <a:rPr lang="en-US" altLang="en-US" sz="3600" dirty="0" err="1">
                <a:latin typeface="Comic Sans MS" panose="030F0702030302020204" pitchFamily="66" charset="0"/>
              </a:rPr>
              <a:t>gouvernement</a:t>
            </a:r>
            <a:r>
              <a:rPr lang="en-US" altLang="en-US" sz="3600" dirty="0">
                <a:latin typeface="Comic Sans MS" panose="030F0702030302020204" pitchFamily="66" charset="0"/>
              </a:rPr>
              <a:t> </a:t>
            </a:r>
            <a:r>
              <a:rPr lang="en-US" altLang="en-US" sz="3600" dirty="0" err="1">
                <a:latin typeface="Comic Sans MS" panose="030F0702030302020204" pitchFamily="66" charset="0"/>
              </a:rPr>
              <a:t>responsable</a:t>
            </a:r>
            <a:r>
              <a:rPr lang="en-US" altLang="en-US" sz="3600" dirty="0">
                <a:latin typeface="Comic Sans MS" panose="030F0702030302020204" pitchFamily="66" charset="0"/>
              </a:rPr>
              <a:t>, un </a:t>
            </a:r>
            <a:r>
              <a:rPr lang="en-US" altLang="en-US" sz="3600" dirty="0" err="1">
                <a:latin typeface="Comic Sans MS" panose="030F0702030302020204" pitchFamily="66" charset="0"/>
              </a:rPr>
              <a:t>gouvernement</a:t>
            </a:r>
            <a:r>
              <a:rPr lang="en-US" altLang="en-US" sz="3600" dirty="0">
                <a:latin typeface="Comic Sans MS" panose="030F0702030302020204" pitchFamily="66" charset="0"/>
              </a:rPr>
              <a:t> </a:t>
            </a:r>
            <a:r>
              <a:rPr lang="en-US" altLang="en-US" sz="3600" dirty="0" err="1">
                <a:latin typeface="Comic Sans MS" panose="030F0702030302020204" pitchFamily="66" charset="0"/>
              </a:rPr>
              <a:t>soumis</a:t>
            </a:r>
            <a:r>
              <a:rPr lang="en-US" altLang="en-US" sz="3600" dirty="0">
                <a:latin typeface="Comic Sans MS" panose="030F0702030302020204" pitchFamily="66" charset="0"/>
              </a:rPr>
              <a:t> au vote du </a:t>
            </a:r>
            <a:r>
              <a:rPr lang="en-US" altLang="en-US" sz="3600" dirty="0" err="1">
                <a:latin typeface="Comic Sans MS" panose="030F0702030302020204" pitchFamily="66" charset="0"/>
              </a:rPr>
              <a:t>peuple</a:t>
            </a:r>
            <a:r>
              <a:rPr lang="en-US" altLang="en-US" sz="3600" dirty="0">
                <a:latin typeface="Comic Sans MS" panose="030F0702030302020204" pitchFamily="66" charset="0"/>
              </a:rPr>
              <a:t>.</a:t>
            </a:r>
          </a:p>
          <a:p>
            <a:r>
              <a:rPr lang="en-US" altLang="en-US" sz="3600" dirty="0">
                <a:latin typeface="Comic Sans MS" panose="030F0702030302020204" pitchFamily="66" charset="0"/>
              </a:rPr>
              <a:t>La Grande-Bretagne </a:t>
            </a:r>
            <a:r>
              <a:rPr lang="en-US" altLang="en-US" sz="3600" dirty="0" err="1">
                <a:latin typeface="Comic Sans MS" panose="030F0702030302020204" pitchFamily="66" charset="0"/>
              </a:rPr>
              <a:t>considérait</a:t>
            </a:r>
            <a:r>
              <a:rPr lang="en-US" altLang="en-US" sz="3600" dirty="0">
                <a:latin typeface="Comic Sans MS" panose="030F0702030302020204" pitchFamily="66" charset="0"/>
              </a:rPr>
              <a:t> </a:t>
            </a:r>
            <a:r>
              <a:rPr lang="en-US" altLang="en-US" sz="3600" dirty="0" err="1">
                <a:latin typeface="Comic Sans MS" panose="030F0702030302020204" pitchFamily="66" charset="0"/>
              </a:rPr>
              <a:t>cela</a:t>
            </a:r>
            <a:r>
              <a:rPr lang="en-US" altLang="en-US" sz="3600" dirty="0">
                <a:latin typeface="Comic Sans MS" panose="030F0702030302020204" pitchFamily="66" charset="0"/>
              </a:rPr>
              <a:t> </a:t>
            </a:r>
            <a:r>
              <a:rPr lang="en-US" altLang="en-US" sz="3600" dirty="0" err="1">
                <a:latin typeface="Comic Sans MS" panose="030F0702030302020204" pitchFamily="66" charset="0"/>
              </a:rPr>
              <a:t>comme</a:t>
            </a:r>
            <a:r>
              <a:rPr lang="en-US" altLang="en-US" sz="3600" dirty="0">
                <a:latin typeface="Comic Sans MS" panose="030F0702030302020204" pitchFamily="66" charset="0"/>
              </a:rPr>
              <a:t> un </a:t>
            </a:r>
            <a:r>
              <a:rPr lang="en-US" altLang="en-US" sz="3600" dirty="0" err="1">
                <a:latin typeface="Comic Sans MS" panose="030F0702030302020204" pitchFamily="66" charset="0"/>
              </a:rPr>
              <a:t>changement</a:t>
            </a:r>
            <a:r>
              <a:rPr lang="en-US" altLang="en-US" sz="3600" dirty="0">
                <a:latin typeface="Comic Sans MS" panose="030F0702030302020204" pitchFamily="66" charset="0"/>
              </a:rPr>
              <a:t> </a:t>
            </a:r>
            <a:r>
              <a:rPr lang="en-US" altLang="en-US" sz="3600" dirty="0" err="1">
                <a:latin typeface="Comic Sans MS" panose="030F0702030302020204" pitchFamily="66" charset="0"/>
              </a:rPr>
              <a:t>nécessaire</a:t>
            </a:r>
            <a:r>
              <a:rPr lang="en-US" altLang="en-US" sz="3600" dirty="0">
                <a:latin typeface="Comic Sans MS" panose="030F0702030302020204" pitchFamily="66" charset="0"/>
              </a:rPr>
              <a:t> </a:t>
            </a:r>
            <a:r>
              <a:rPr lang="en-US" altLang="en-US" sz="3600" dirty="0" err="1">
                <a:latin typeface="Comic Sans MS" panose="030F0702030302020204" pitchFamily="66" charset="0"/>
              </a:rPr>
              <a:t>puisqu'elle</a:t>
            </a:r>
            <a:r>
              <a:rPr lang="en-US" altLang="en-US" sz="3600" dirty="0">
                <a:latin typeface="Comic Sans MS" panose="030F0702030302020204" pitchFamily="66" charset="0"/>
              </a:rPr>
              <a:t> </a:t>
            </a:r>
            <a:r>
              <a:rPr lang="en-US" altLang="en-US" sz="3600" dirty="0" err="1">
                <a:latin typeface="Comic Sans MS" panose="030F0702030302020204" pitchFamily="66" charset="0"/>
              </a:rPr>
              <a:t>réduirait</a:t>
            </a:r>
            <a:r>
              <a:rPr lang="en-US" altLang="en-US" sz="3600" dirty="0">
                <a:latin typeface="Comic Sans MS" panose="030F0702030302020204" pitchFamily="66" charset="0"/>
              </a:rPr>
              <a:t> </a:t>
            </a:r>
            <a:r>
              <a:rPr lang="en-US" altLang="en-US" sz="3600" dirty="0" err="1">
                <a:latin typeface="Comic Sans MS" panose="030F0702030302020204" pitchFamily="66" charset="0"/>
              </a:rPr>
              <a:t>ses</a:t>
            </a:r>
            <a:r>
              <a:rPr lang="en-US" altLang="en-US" sz="3600" dirty="0">
                <a:latin typeface="Comic Sans MS" panose="030F0702030302020204" pitchFamily="66" charset="0"/>
              </a:rPr>
              <a:t> </a:t>
            </a:r>
            <a:r>
              <a:rPr lang="en-US" altLang="en-US" sz="3600" dirty="0" err="1">
                <a:latin typeface="Comic Sans MS" panose="030F0702030302020204" pitchFamily="66" charset="0"/>
              </a:rPr>
              <a:t>dépenses</a:t>
            </a:r>
            <a:r>
              <a:rPr lang="en-US" altLang="en-US" sz="3600" dirty="0">
                <a:latin typeface="Comic Sans MS" panose="030F0702030302020204" pitchFamily="66" charset="0"/>
              </a:rPr>
              <a:t> de </a:t>
            </a:r>
            <a:r>
              <a:rPr lang="en-US" altLang="en-US" sz="3600" dirty="0" err="1">
                <a:latin typeface="Comic Sans MS" panose="030F0702030302020204" pitchFamily="66" charset="0"/>
              </a:rPr>
              <a:t>gouvernance</a:t>
            </a:r>
            <a:r>
              <a:rPr lang="en-US" altLang="en-US" sz="3600" dirty="0">
                <a:latin typeface="Comic Sans MS" panose="030F0702030302020204" pitchFamily="66" charset="0"/>
              </a:rPr>
              <a:t>, de </a:t>
            </a:r>
            <a:r>
              <a:rPr lang="en-US" altLang="en-US" sz="3600" dirty="0" err="1">
                <a:latin typeface="Comic Sans MS" panose="030F0702030302020204" pitchFamily="66" charset="0"/>
              </a:rPr>
              <a:t>financement</a:t>
            </a:r>
            <a:r>
              <a:rPr lang="en-US" altLang="en-US" sz="3600" dirty="0">
                <a:latin typeface="Comic Sans MS" panose="030F0702030302020204" pitchFamily="66" charset="0"/>
              </a:rPr>
              <a:t> et de </a:t>
            </a:r>
            <a:r>
              <a:rPr lang="en-US" altLang="en-US" sz="3600" dirty="0" err="1">
                <a:latin typeface="Comic Sans MS" panose="030F0702030302020204" pitchFamily="66" charset="0"/>
              </a:rPr>
              <a:t>défense</a:t>
            </a:r>
            <a:r>
              <a:rPr lang="en-US" altLang="en-US" sz="3600" dirty="0">
                <a:latin typeface="Comic Sans MS" panose="030F0702030302020204" pitchFamily="66" charset="0"/>
              </a:rPr>
              <a:t> de </a:t>
            </a:r>
            <a:r>
              <a:rPr lang="en-US" altLang="en-US" sz="3600" dirty="0" err="1">
                <a:latin typeface="Comic Sans MS" panose="030F0702030302020204" pitchFamily="66" charset="0"/>
              </a:rPr>
              <a:t>ses</a:t>
            </a:r>
            <a:r>
              <a:rPr lang="en-US" altLang="en-US" sz="3600" dirty="0">
                <a:latin typeface="Comic Sans MS" panose="030F0702030302020204" pitchFamily="66" charset="0"/>
              </a:rPr>
              <a:t> colonies, tout </a:t>
            </a:r>
            <a:r>
              <a:rPr lang="en-US" altLang="en-US" sz="3600" dirty="0" err="1">
                <a:latin typeface="Comic Sans MS" panose="030F0702030302020204" pitchFamily="66" charset="0"/>
              </a:rPr>
              <a:t>en</a:t>
            </a:r>
            <a:r>
              <a:rPr lang="en-US" altLang="en-US" sz="3600" dirty="0">
                <a:latin typeface="Comic Sans MS" panose="030F0702030302020204" pitchFamily="66" charset="0"/>
              </a:rPr>
              <a:t> les </a:t>
            </a:r>
            <a:r>
              <a:rPr lang="en-US" altLang="en-US" sz="3600" dirty="0" err="1">
                <a:latin typeface="Comic Sans MS" panose="030F0702030302020204" pitchFamily="66" charset="0"/>
              </a:rPr>
              <a:t>conservant</a:t>
            </a:r>
            <a:r>
              <a:rPr lang="en-US" altLang="en-US" sz="3600" dirty="0">
                <a:latin typeface="Comic Sans MS" panose="030F0702030302020204" pitchFamily="66" charset="0"/>
              </a:rPr>
              <a:t> dans le cadre de </a:t>
            </a:r>
            <a:r>
              <a:rPr lang="en-US" altLang="en-US" sz="3600" dirty="0" err="1">
                <a:latin typeface="Comic Sans MS" panose="030F0702030302020204" pitchFamily="66" charset="0"/>
              </a:rPr>
              <a:t>l'Empire</a:t>
            </a:r>
            <a:r>
              <a:rPr lang="en-US" altLang="en-US" sz="3600" dirty="0">
                <a:latin typeface="Comic Sans MS" panose="030F0702030302020204" pitchFamily="66" charset="0"/>
              </a:rPr>
              <a:t> </a:t>
            </a:r>
            <a:r>
              <a:rPr lang="en-US" altLang="en-US" sz="3600" dirty="0" err="1">
                <a:latin typeface="Comic Sans MS" panose="030F0702030302020204" pitchFamily="66" charset="0"/>
              </a:rPr>
              <a:t>britannique</a:t>
            </a:r>
            <a:r>
              <a:rPr lang="en-US" altLang="en-US" sz="3600" dirty="0">
                <a:latin typeface="Comic Sans MS" panose="030F0702030302020204" pitchFamily="66" charset="0"/>
              </a:rPr>
              <a:t>.</a:t>
            </a:r>
          </a:p>
          <a:p>
            <a:r>
              <a:rPr lang="en-US" altLang="en-US" sz="3600" dirty="0" err="1">
                <a:latin typeface="Comic Sans MS" panose="030F0702030302020204" pitchFamily="66" charset="0"/>
              </a:rPr>
              <a:t>En</a:t>
            </a:r>
            <a:r>
              <a:rPr lang="en-US" altLang="en-US" sz="3600" dirty="0">
                <a:latin typeface="Comic Sans MS" panose="030F0702030302020204" pitchFamily="66" charset="0"/>
              </a:rPr>
              <a:t> </a:t>
            </a:r>
            <a:r>
              <a:rPr lang="en-US" altLang="en-US" sz="3600" dirty="0" err="1">
                <a:latin typeface="Comic Sans MS" panose="030F0702030302020204" pitchFamily="66" charset="0"/>
              </a:rPr>
              <a:t>assumant</a:t>
            </a:r>
            <a:r>
              <a:rPr lang="en-US" altLang="en-US" sz="3600" dirty="0">
                <a:latin typeface="Comic Sans MS" panose="030F0702030302020204" pitchFamily="66" charset="0"/>
              </a:rPr>
              <a:t> </a:t>
            </a:r>
            <a:r>
              <a:rPr lang="en-US" altLang="en-US" sz="3600" dirty="0" err="1">
                <a:latin typeface="Comic Sans MS" panose="030F0702030302020204" pitchFamily="66" charset="0"/>
              </a:rPr>
              <a:t>davantage</a:t>
            </a:r>
            <a:r>
              <a:rPr lang="en-US" altLang="en-US" sz="3600" dirty="0">
                <a:latin typeface="Comic Sans MS" panose="030F0702030302020204" pitchFamily="66" charset="0"/>
              </a:rPr>
              <a:t> de </a:t>
            </a:r>
            <a:r>
              <a:rPr lang="en-US" altLang="en-US" sz="3600" dirty="0" err="1">
                <a:latin typeface="Comic Sans MS" panose="030F0702030302020204" pitchFamily="66" charset="0"/>
              </a:rPr>
              <a:t>responsabilités</a:t>
            </a:r>
            <a:r>
              <a:rPr lang="en-US" altLang="en-US" sz="3600" dirty="0">
                <a:latin typeface="Comic Sans MS" panose="030F0702030302020204" pitchFamily="66" charset="0"/>
              </a:rPr>
              <a:t> dans </a:t>
            </a:r>
            <a:r>
              <a:rPr lang="en-US" altLang="en-US" sz="3600" dirty="0" err="1">
                <a:latin typeface="Comic Sans MS" panose="030F0702030302020204" pitchFamily="66" charset="0"/>
              </a:rPr>
              <a:t>leur</a:t>
            </a:r>
            <a:r>
              <a:rPr lang="en-US" altLang="en-US" sz="3600" dirty="0">
                <a:latin typeface="Comic Sans MS" panose="030F0702030302020204" pitchFamily="66" charset="0"/>
              </a:rPr>
              <a:t> </a:t>
            </a:r>
            <a:r>
              <a:rPr lang="en-US" altLang="en-US" sz="3600" dirty="0" err="1">
                <a:latin typeface="Comic Sans MS" panose="030F0702030302020204" pitchFamily="66" charset="0"/>
              </a:rPr>
              <a:t>gouvernance</a:t>
            </a:r>
            <a:r>
              <a:rPr lang="en-US" altLang="en-US" sz="3600" dirty="0">
                <a:latin typeface="Comic Sans MS" panose="030F0702030302020204" pitchFamily="66" charset="0"/>
              </a:rPr>
              <a:t>, les colonies </a:t>
            </a:r>
            <a:r>
              <a:rPr lang="en-US" altLang="en-US" sz="3600" dirty="0" err="1">
                <a:latin typeface="Comic Sans MS" panose="030F0702030302020204" pitchFamily="66" charset="0"/>
              </a:rPr>
              <a:t>supporteraient</a:t>
            </a:r>
            <a:r>
              <a:rPr lang="en-US" altLang="en-US" sz="3600" dirty="0">
                <a:latin typeface="Comic Sans MS" panose="030F0702030302020204" pitchFamily="66" charset="0"/>
              </a:rPr>
              <a:t> les </a:t>
            </a:r>
            <a:r>
              <a:rPr lang="en-US" altLang="en-US" sz="3600" dirty="0" err="1">
                <a:latin typeface="Comic Sans MS" panose="030F0702030302020204" pitchFamily="66" charset="0"/>
              </a:rPr>
              <a:t>coûts</a:t>
            </a:r>
            <a:r>
              <a:rPr lang="en-US" altLang="en-US" sz="3600" dirty="0">
                <a:latin typeface="Comic Sans MS" panose="030F0702030302020204" pitchFamily="66" charset="0"/>
              </a:rPr>
              <a:t> du </a:t>
            </a:r>
            <a:r>
              <a:rPr lang="en-US" altLang="en-US" sz="3600" dirty="0" err="1">
                <a:latin typeface="Comic Sans MS" panose="030F0702030302020204" pitchFamily="66" charset="0"/>
              </a:rPr>
              <a:t>gouvernement</a:t>
            </a:r>
            <a:r>
              <a:rPr lang="en-US" altLang="en-US" sz="3600" dirty="0">
                <a:latin typeface="Comic Sans MS" panose="030F0702030302020204" pitchFamily="66" charset="0"/>
              </a:rPr>
              <a:t> et de la </a:t>
            </a:r>
            <a:r>
              <a:rPr lang="en-US" altLang="en-US" sz="3600" dirty="0" err="1">
                <a:latin typeface="Comic Sans MS" panose="030F0702030302020204" pitchFamily="66" charset="0"/>
              </a:rPr>
              <a:t>défense</a:t>
            </a:r>
            <a:r>
              <a:rPr lang="en-US" altLang="en-US" sz="3600" dirty="0">
                <a:latin typeface="Comic Sans MS" panose="030F0702030302020204" pitchFamily="66" charset="0"/>
              </a:rPr>
              <a:t>.</a:t>
            </a:r>
            <a:endParaRPr lang="en-US" sz="3600" dirty="0"/>
          </a:p>
          <a:p>
            <a:endParaRPr lang="en-US" sz="3600" dirty="0"/>
          </a:p>
          <a:p>
            <a:endParaRPr lang="en-US" sz="2400" dirty="0"/>
          </a:p>
          <a:p>
            <a:pPr eaLnBrk="1" hangingPunct="1"/>
            <a:endParaRPr lang="en-US" altLang="en-US" sz="2200" dirty="0">
              <a:latin typeface="Comic Sans MS" charset="0"/>
            </a:endParaRPr>
          </a:p>
          <a:p>
            <a:pPr eaLnBrk="1" hangingPunct="1"/>
            <a:endParaRPr lang="en-US" altLang="en-US" sz="2200" dirty="0">
              <a:latin typeface="Comic Sans MS" charset="0"/>
            </a:endParaRPr>
          </a:p>
          <a:p>
            <a:pPr eaLnBrk="1" hangingPunct="1"/>
            <a:endParaRPr lang="en-US" altLang="en-US" sz="2000" dirty="0">
              <a:latin typeface="Comic Sans MS" charset="0"/>
            </a:endParaRPr>
          </a:p>
          <a:p>
            <a:endParaRPr lang="en-US" altLang="en-US" sz="1800" dirty="0"/>
          </a:p>
          <a:p>
            <a:pPr eaLnBrk="1" hangingPunct="1">
              <a:buFontTx/>
              <a:buNone/>
            </a:pPr>
            <a:endParaRPr lang="en-US" altLang="en-US" sz="1800" dirty="0"/>
          </a:p>
          <a:p>
            <a:pPr eaLnBrk="1" hangingPunct="1">
              <a:buFontTx/>
              <a:buNone/>
            </a:pPr>
            <a:endParaRPr lang="en-US" altLang="en-US" sz="1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143000"/>
            <a:ext cx="4440382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7894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28601"/>
            <a:ext cx="8229600" cy="593725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sz="2800" dirty="0">
                <a:latin typeface="Comic Sans MS" charset="0"/>
              </a:rPr>
              <a:t>LE PROJET DE LOI SUR LES PERTES DE LA RÉBELLION</a:t>
            </a:r>
            <a:endParaRPr lang="en-US" altLang="en-US" sz="2800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1066800"/>
            <a:ext cx="4572000" cy="5943600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 err="1">
                <a:latin typeface="Comic Sans MS" panose="030F0702030302020204" pitchFamily="66" charset="0"/>
              </a:rPr>
              <a:t>En</a:t>
            </a:r>
            <a:r>
              <a:rPr lang="en-US" sz="2400" dirty="0">
                <a:latin typeface="Comic Sans MS" panose="030F0702030302020204" pitchFamily="66" charset="0"/>
              </a:rPr>
              <a:t> 1849, le </a:t>
            </a:r>
            <a:r>
              <a:rPr lang="en-US" sz="2400" dirty="0" err="1">
                <a:latin typeface="Comic Sans MS" panose="030F0702030302020204" pitchFamily="66" charset="0"/>
              </a:rPr>
              <a:t>gouvernement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nouvellement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élu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présenta</a:t>
            </a:r>
            <a:r>
              <a:rPr lang="en-US" sz="2400" dirty="0">
                <a:latin typeface="Comic Sans MS" panose="030F0702030302020204" pitchFamily="66" charset="0"/>
              </a:rPr>
              <a:t> le </a:t>
            </a:r>
            <a:r>
              <a:rPr lang="en-US" sz="2400" dirty="0" err="1">
                <a:latin typeface="Comic Sans MS" panose="030F0702030302020204" pitchFamily="66" charset="0"/>
              </a:rPr>
              <a:t>projet</a:t>
            </a:r>
            <a:r>
              <a:rPr lang="en-US" sz="2400" dirty="0">
                <a:latin typeface="Comic Sans MS" panose="030F0702030302020204" pitchFamily="66" charset="0"/>
              </a:rPr>
              <a:t> de </a:t>
            </a:r>
            <a:r>
              <a:rPr lang="en-US" sz="2400" dirty="0" err="1">
                <a:latin typeface="Comic Sans MS" panose="030F0702030302020204" pitchFamily="66" charset="0"/>
              </a:rPr>
              <a:t>loi</a:t>
            </a:r>
            <a:r>
              <a:rPr lang="en-US" sz="2400" dirty="0">
                <a:latin typeface="Comic Sans MS" panose="030F0702030302020204" pitchFamily="66" charset="0"/>
              </a:rPr>
              <a:t> sur les </a:t>
            </a:r>
            <a:r>
              <a:rPr lang="en-US" sz="2400" dirty="0" err="1">
                <a:latin typeface="Comic Sans MS" panose="030F0702030302020204" pitchFamily="66" charset="0"/>
              </a:rPr>
              <a:t>pertes</a:t>
            </a:r>
            <a:r>
              <a:rPr lang="en-US" sz="2400" dirty="0">
                <a:latin typeface="Comic Sans MS" panose="030F0702030302020204" pitchFamily="66" charset="0"/>
              </a:rPr>
              <a:t> de la </a:t>
            </a:r>
            <a:r>
              <a:rPr lang="en-US" sz="2400" dirty="0" err="1">
                <a:latin typeface="Comic Sans MS" panose="030F0702030302020204" pitchFamily="66" charset="0"/>
              </a:rPr>
              <a:t>rébellion</a:t>
            </a:r>
            <a:r>
              <a:rPr lang="en-US" sz="2400" dirty="0">
                <a:latin typeface="Comic Sans MS" panose="030F0702030302020204" pitchFamily="66" charset="0"/>
              </a:rPr>
              <a:t>.</a:t>
            </a:r>
          </a:p>
          <a:p>
            <a:r>
              <a:rPr lang="en-US" sz="2400" dirty="0">
                <a:latin typeface="Comic Sans MS" panose="030F0702030302020204" pitchFamily="66" charset="0"/>
              </a:rPr>
              <a:t>Il </a:t>
            </a:r>
            <a:r>
              <a:rPr lang="en-US" sz="2400" dirty="0" err="1">
                <a:latin typeface="Comic Sans MS" panose="030F0702030302020204" pitchFamily="66" charset="0"/>
              </a:rPr>
              <a:t>s'agissait</a:t>
            </a:r>
            <a:r>
              <a:rPr lang="en-US" sz="2400" dirty="0">
                <a:latin typeface="Comic Sans MS" panose="030F0702030302020204" pitchFamily="66" charset="0"/>
              </a:rPr>
              <a:t> d'un </a:t>
            </a:r>
            <a:r>
              <a:rPr lang="en-US" sz="2400" dirty="0" err="1">
                <a:latin typeface="Comic Sans MS" panose="030F0702030302020204" pitchFamily="66" charset="0"/>
              </a:rPr>
              <a:t>projet</a:t>
            </a:r>
            <a:r>
              <a:rPr lang="en-US" sz="2400" dirty="0">
                <a:latin typeface="Comic Sans MS" panose="030F0702030302020204" pitchFamily="66" charset="0"/>
              </a:rPr>
              <a:t> de </a:t>
            </a:r>
            <a:r>
              <a:rPr lang="en-US" sz="2400" dirty="0" err="1">
                <a:latin typeface="Comic Sans MS" panose="030F0702030302020204" pitchFamily="66" charset="0"/>
              </a:rPr>
              <a:t>loi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controversé</a:t>
            </a:r>
            <a:r>
              <a:rPr lang="en-US" sz="2400" dirty="0">
                <a:latin typeface="Comic Sans MS" panose="030F0702030302020204" pitchFamily="66" charset="0"/>
              </a:rPr>
              <a:t> qui </a:t>
            </a:r>
            <a:r>
              <a:rPr lang="en-US" sz="2400" dirty="0" err="1">
                <a:latin typeface="Comic Sans MS" panose="030F0702030302020204" pitchFamily="66" charset="0"/>
              </a:rPr>
              <a:t>proposait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d'utiliser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l'argent</a:t>
            </a:r>
            <a:r>
              <a:rPr lang="en-US" sz="2400" dirty="0">
                <a:latin typeface="Comic Sans MS" panose="030F0702030302020204" pitchFamily="66" charset="0"/>
              </a:rPr>
              <a:t> des </a:t>
            </a:r>
            <a:r>
              <a:rPr lang="en-US" sz="2400" dirty="0" err="1">
                <a:latin typeface="Comic Sans MS" panose="030F0702030302020204" pitchFamily="66" charset="0"/>
              </a:rPr>
              <a:t>impôts</a:t>
            </a:r>
            <a:r>
              <a:rPr lang="en-US" sz="2400" dirty="0">
                <a:latin typeface="Comic Sans MS" panose="030F0702030302020204" pitchFamily="66" charset="0"/>
              </a:rPr>
              <a:t> pour </a:t>
            </a:r>
            <a:r>
              <a:rPr lang="en-US" sz="2400" dirty="0" err="1">
                <a:latin typeface="Comic Sans MS" panose="030F0702030302020204" pitchFamily="66" charset="0"/>
              </a:rPr>
              <a:t>indemniser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ceux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dont</a:t>
            </a:r>
            <a:r>
              <a:rPr lang="en-US" sz="2400" dirty="0">
                <a:latin typeface="Comic Sans MS" panose="030F0702030302020204" pitchFamily="66" charset="0"/>
              </a:rPr>
              <a:t> les </a:t>
            </a:r>
            <a:r>
              <a:rPr lang="en-US" sz="2400" dirty="0" err="1">
                <a:latin typeface="Comic Sans MS" panose="030F0702030302020204" pitchFamily="66" charset="0"/>
              </a:rPr>
              <a:t>biens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avaient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été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détruits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lors</a:t>
            </a:r>
            <a:r>
              <a:rPr lang="en-US" sz="2400" dirty="0">
                <a:latin typeface="Comic Sans MS" panose="030F0702030302020204" pitchFamily="66" charset="0"/>
              </a:rPr>
              <a:t> des </a:t>
            </a:r>
            <a:r>
              <a:rPr lang="en-US" sz="2400" dirty="0" err="1">
                <a:latin typeface="Comic Sans MS" panose="030F0702030302020204" pitchFamily="66" charset="0"/>
              </a:rPr>
              <a:t>rébellions</a:t>
            </a:r>
            <a:r>
              <a:rPr lang="en-US" sz="2400" dirty="0">
                <a:latin typeface="Comic Sans MS" panose="030F0702030302020204" pitchFamily="66" charset="0"/>
              </a:rPr>
              <a:t> de 1837. Beaucoup de gens </a:t>
            </a:r>
            <a:r>
              <a:rPr lang="en-US" sz="2400" dirty="0" err="1">
                <a:latin typeface="Comic Sans MS" panose="030F0702030302020204" pitchFamily="66" charset="0"/>
              </a:rPr>
              <a:t>étaient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furieux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parce</a:t>
            </a:r>
            <a:r>
              <a:rPr lang="en-US" sz="2400" dirty="0">
                <a:latin typeface="Comic Sans MS" panose="030F0702030302020204" pitchFamily="66" charset="0"/>
              </a:rPr>
              <a:t> que </a:t>
            </a:r>
            <a:r>
              <a:rPr lang="en-US" sz="2400" dirty="0" err="1">
                <a:latin typeface="Comic Sans MS" panose="030F0702030302020204" pitchFamily="66" charset="0"/>
              </a:rPr>
              <a:t>même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certains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citoyens</a:t>
            </a:r>
            <a:r>
              <a:rPr lang="en-US" sz="2400" dirty="0">
                <a:latin typeface="Comic Sans MS" panose="030F0702030302020204" pitchFamily="66" charset="0"/>
              </a:rPr>
              <a:t> qui </a:t>
            </a:r>
            <a:r>
              <a:rPr lang="en-US" sz="2400" dirty="0" err="1">
                <a:latin typeface="Comic Sans MS" panose="030F0702030302020204" pitchFamily="66" charset="0"/>
              </a:rPr>
              <a:t>étaient</a:t>
            </a:r>
            <a:r>
              <a:rPr lang="en-US" sz="2400" dirty="0">
                <a:latin typeface="Comic Sans MS" panose="030F0702030302020204" pitchFamily="66" charset="0"/>
              </a:rPr>
              <a:t> du </a:t>
            </a:r>
            <a:r>
              <a:rPr lang="en-US" sz="2400" dirty="0" err="1">
                <a:latin typeface="Comic Sans MS" panose="030F0702030302020204" pitchFamily="66" charset="0"/>
              </a:rPr>
              <a:t>côté</a:t>
            </a:r>
            <a:r>
              <a:rPr lang="en-US" sz="2400" dirty="0">
                <a:latin typeface="Comic Sans MS" panose="030F0702030302020204" pitchFamily="66" charset="0"/>
              </a:rPr>
              <a:t> des </a:t>
            </a:r>
            <a:r>
              <a:rPr lang="en-US" sz="2400" dirty="0" err="1">
                <a:latin typeface="Comic Sans MS" panose="030F0702030302020204" pitchFamily="66" charset="0"/>
              </a:rPr>
              <a:t>rebelles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recevaient</a:t>
            </a:r>
            <a:r>
              <a:rPr lang="en-US" sz="2400" dirty="0">
                <a:latin typeface="Comic Sans MS" panose="030F0702030302020204" pitchFamily="66" charset="0"/>
              </a:rPr>
              <a:t> de </a:t>
            </a:r>
            <a:r>
              <a:rPr lang="en-US" sz="2400" dirty="0" err="1">
                <a:latin typeface="Comic Sans MS" panose="030F0702030302020204" pitchFamily="66" charset="0"/>
              </a:rPr>
              <a:t>l'argent</a:t>
            </a:r>
            <a:r>
              <a:rPr lang="en-US" sz="2400" dirty="0">
                <a:latin typeface="Comic Sans MS" panose="030F0702030302020204" pitchFamily="66" charset="0"/>
              </a:rPr>
              <a:t>.</a:t>
            </a:r>
          </a:p>
          <a:p>
            <a:r>
              <a:rPr lang="en-US" sz="2400" dirty="0">
                <a:latin typeface="Comic Sans MS" panose="030F0702030302020204" pitchFamily="66" charset="0"/>
              </a:rPr>
              <a:t>Après </a:t>
            </a:r>
            <a:r>
              <a:rPr lang="en-US" sz="2400" dirty="0" err="1">
                <a:latin typeface="Comic Sans MS" panose="030F0702030302020204" pitchFamily="66" charset="0"/>
              </a:rPr>
              <a:t>qu'Elgin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ait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signé</a:t>
            </a:r>
            <a:r>
              <a:rPr lang="en-US" sz="2400" dirty="0">
                <a:latin typeface="Comic Sans MS" panose="030F0702030302020204" pitchFamily="66" charset="0"/>
              </a:rPr>
              <a:t> le </a:t>
            </a:r>
            <a:r>
              <a:rPr lang="en-US" sz="2400" dirty="0" err="1">
                <a:latin typeface="Comic Sans MS" panose="030F0702030302020204" pitchFamily="66" charset="0"/>
              </a:rPr>
              <a:t>projet</a:t>
            </a:r>
            <a:r>
              <a:rPr lang="en-US" sz="2400" dirty="0">
                <a:latin typeface="Comic Sans MS" panose="030F0702030302020204" pitchFamily="66" charset="0"/>
              </a:rPr>
              <a:t> de </a:t>
            </a:r>
            <a:r>
              <a:rPr lang="en-US" sz="2400" dirty="0" err="1">
                <a:latin typeface="Comic Sans MS" panose="030F0702030302020204" pitchFamily="66" charset="0"/>
              </a:rPr>
              <a:t>loi</a:t>
            </a:r>
            <a:r>
              <a:rPr lang="en-US" sz="2400" dirty="0">
                <a:latin typeface="Comic Sans MS" panose="030F0702030302020204" pitchFamily="66" charset="0"/>
              </a:rPr>
              <a:t>, les </a:t>
            </a:r>
            <a:r>
              <a:rPr lang="en-US" sz="2400" dirty="0" err="1">
                <a:latin typeface="Comic Sans MS" panose="030F0702030302020204" pitchFamily="66" charset="0"/>
              </a:rPr>
              <a:t>citoyens</a:t>
            </a:r>
            <a:r>
              <a:rPr lang="en-US" sz="2400" dirty="0">
                <a:latin typeface="Comic Sans MS" panose="030F0702030302020204" pitchFamily="66" charset="0"/>
              </a:rPr>
              <a:t> de Montréal </a:t>
            </a:r>
            <a:r>
              <a:rPr lang="en-US" sz="2400" dirty="0" err="1">
                <a:latin typeface="Comic Sans MS" panose="030F0702030302020204" pitchFamily="66" charset="0"/>
              </a:rPr>
              <a:t>en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colère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ont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réagi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en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jetant</a:t>
            </a:r>
            <a:r>
              <a:rPr lang="en-US" sz="2400" dirty="0">
                <a:latin typeface="Comic Sans MS" panose="030F0702030302020204" pitchFamily="66" charset="0"/>
              </a:rPr>
              <a:t> des </a:t>
            </a:r>
            <a:r>
              <a:rPr lang="en-US" sz="2400" dirty="0" err="1">
                <a:latin typeface="Comic Sans MS" panose="030F0702030302020204" pitchFamily="66" charset="0"/>
              </a:rPr>
              <a:t>pierres</a:t>
            </a:r>
            <a:r>
              <a:rPr lang="en-US" sz="2400" dirty="0">
                <a:latin typeface="Comic Sans MS" panose="030F0702030302020204" pitchFamily="66" charset="0"/>
              </a:rPr>
              <a:t> et des </a:t>
            </a:r>
            <a:r>
              <a:rPr lang="en-US" sz="2400" dirty="0" err="1">
                <a:latin typeface="Comic Sans MS" panose="030F0702030302020204" pitchFamily="66" charset="0"/>
              </a:rPr>
              <a:t>œufs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pourris</a:t>
            </a:r>
            <a:r>
              <a:rPr lang="en-US" sz="2400" dirty="0">
                <a:latin typeface="Comic Sans MS" panose="030F0702030302020204" pitchFamily="66" charset="0"/>
              </a:rPr>
              <a:t> sur la voiture </a:t>
            </a:r>
            <a:r>
              <a:rPr lang="en-US" sz="2400" dirty="0" err="1">
                <a:latin typeface="Comic Sans MS" panose="030F0702030302020204" pitchFamily="66" charset="0"/>
              </a:rPr>
              <a:t>d'Elgin</a:t>
            </a:r>
            <a:r>
              <a:rPr lang="en-US" sz="2400" dirty="0">
                <a:latin typeface="Comic Sans MS" panose="030F0702030302020204" pitchFamily="66" charset="0"/>
              </a:rPr>
              <a:t> et </a:t>
            </a:r>
            <a:r>
              <a:rPr lang="en-US" sz="2400" dirty="0" err="1">
                <a:latin typeface="Comic Sans MS" panose="030F0702030302020204" pitchFamily="66" charset="0"/>
              </a:rPr>
              <a:t>en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incendiant</a:t>
            </a:r>
            <a:r>
              <a:rPr lang="en-US" sz="2400" dirty="0">
                <a:latin typeface="Comic Sans MS" panose="030F0702030302020204" pitchFamily="66" charset="0"/>
              </a:rPr>
              <a:t> les </a:t>
            </a:r>
            <a:r>
              <a:rPr lang="en-US" sz="2400" dirty="0" err="1">
                <a:latin typeface="Comic Sans MS" panose="030F0702030302020204" pitchFamily="66" charset="0"/>
              </a:rPr>
              <a:t>édifices</a:t>
            </a:r>
            <a:r>
              <a:rPr lang="en-US" sz="2400" dirty="0">
                <a:latin typeface="Comic Sans MS" panose="030F0702030302020204" pitchFamily="66" charset="0"/>
              </a:rPr>
              <a:t> du </a:t>
            </a:r>
            <a:r>
              <a:rPr lang="en-US" sz="2400" dirty="0" err="1">
                <a:latin typeface="Comic Sans MS" panose="030F0702030302020204" pitchFamily="66" charset="0"/>
              </a:rPr>
              <a:t>Parlement</a:t>
            </a:r>
            <a:r>
              <a:rPr lang="en-US" sz="2400" dirty="0">
                <a:latin typeface="Comic Sans MS" panose="030F0702030302020204" pitchFamily="66" charset="0"/>
              </a:rPr>
              <a:t>. Malgré </a:t>
            </a:r>
            <a:r>
              <a:rPr lang="en-US" sz="2400" dirty="0" err="1">
                <a:latin typeface="Comic Sans MS" panose="030F0702030302020204" pitchFamily="66" charset="0"/>
              </a:rPr>
              <a:t>ces</a:t>
            </a:r>
            <a:r>
              <a:rPr lang="en-US" sz="2400" dirty="0">
                <a:latin typeface="Comic Sans MS" panose="030F0702030302020204" pitchFamily="66" charset="0"/>
              </a:rPr>
              <a:t> protestations, </a:t>
            </a:r>
            <a:r>
              <a:rPr lang="en-US" sz="2400" dirty="0" err="1">
                <a:latin typeface="Comic Sans MS" panose="030F0702030302020204" pitchFamily="66" charset="0"/>
              </a:rPr>
              <a:t>l'Angleterre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maintenait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toujours</a:t>
            </a:r>
            <a:r>
              <a:rPr lang="en-US" sz="2400" dirty="0">
                <a:latin typeface="Comic Sans MS" panose="030F0702030302020204" pitchFamily="66" charset="0"/>
              </a:rPr>
              <a:t> la </a:t>
            </a:r>
            <a:r>
              <a:rPr lang="en-US" sz="2400" dirty="0" err="1">
                <a:latin typeface="Comic Sans MS" panose="030F0702030302020204" pitchFamily="66" charset="0"/>
              </a:rPr>
              <a:t>décision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d'Elgin</a:t>
            </a:r>
            <a:r>
              <a:rPr lang="en-US" sz="2400" dirty="0">
                <a:latin typeface="Comic Sans MS" panose="030F0702030302020204" pitchFamily="66" charset="0"/>
              </a:rPr>
              <a:t>. Il </a:t>
            </a:r>
            <a:r>
              <a:rPr lang="en-US" sz="2400" dirty="0" err="1">
                <a:latin typeface="Comic Sans MS" panose="030F0702030302020204" pitchFamily="66" charset="0"/>
              </a:rPr>
              <a:t>s'agissait</a:t>
            </a:r>
            <a:r>
              <a:rPr lang="en-US" sz="2400" dirty="0">
                <a:latin typeface="Comic Sans MS" panose="030F0702030302020204" pitchFamily="66" charset="0"/>
              </a:rPr>
              <a:t> du premier grand test du </a:t>
            </a:r>
            <a:r>
              <a:rPr lang="en-US" sz="2400" dirty="0" err="1">
                <a:latin typeface="Comic Sans MS" panose="030F0702030302020204" pitchFamily="66" charset="0"/>
              </a:rPr>
              <a:t>gouvernement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responsable</a:t>
            </a:r>
            <a:r>
              <a:rPr lang="en-CA" sz="2400" dirty="0">
                <a:latin typeface="Comic Sans MS" panose="030F0702030302020204" pitchFamily="66" charset="0"/>
              </a:rPr>
              <a:t>.</a:t>
            </a:r>
            <a:endParaRPr lang="en-US" sz="2400" dirty="0">
              <a:latin typeface="Comic Sans MS" panose="030F0702030302020204" pitchFamily="66" charset="0"/>
            </a:endParaRPr>
          </a:p>
          <a:p>
            <a:endParaRPr lang="en-US" sz="2200" dirty="0">
              <a:latin typeface="Comic Sans MS" panose="030F0702030302020204" pitchFamily="66" charset="0"/>
            </a:endParaRP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eaLnBrk="1" hangingPunct="1"/>
            <a:endParaRPr lang="en-US" altLang="en-US" sz="2200" dirty="0">
              <a:latin typeface="Comic Sans MS" charset="0"/>
            </a:endParaRPr>
          </a:p>
          <a:p>
            <a:pPr eaLnBrk="1" hangingPunct="1"/>
            <a:endParaRPr lang="en-US" altLang="en-US" sz="2200" dirty="0">
              <a:latin typeface="Comic Sans MS" charset="0"/>
            </a:endParaRPr>
          </a:p>
          <a:p>
            <a:pPr eaLnBrk="1" hangingPunct="1"/>
            <a:endParaRPr lang="en-US" altLang="en-US" sz="2000" dirty="0">
              <a:latin typeface="Comic Sans MS" charset="0"/>
            </a:endParaRPr>
          </a:p>
          <a:p>
            <a:endParaRPr lang="en-US" altLang="en-US" sz="1800" dirty="0"/>
          </a:p>
          <a:p>
            <a:pPr eaLnBrk="1" hangingPunct="1">
              <a:buFontTx/>
              <a:buNone/>
            </a:pPr>
            <a:endParaRPr lang="en-US" altLang="en-US" sz="1800" dirty="0"/>
          </a:p>
          <a:p>
            <a:pPr eaLnBrk="1" hangingPunct="1">
              <a:buFontTx/>
              <a:buNone/>
            </a:pPr>
            <a:endParaRPr lang="en-US" altLang="en-US" sz="1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1" y="1143001"/>
            <a:ext cx="4502727" cy="5714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9014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28601"/>
            <a:ext cx="8229600" cy="593725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sz="2800" dirty="0">
                <a:latin typeface="Comic Sans MS" charset="0"/>
              </a:rPr>
              <a:t>RÉSISTANCE </a:t>
            </a:r>
            <a:r>
              <a:rPr lang="en-US" altLang="en-US" sz="2800" dirty="0" err="1">
                <a:latin typeface="Comic Sans MS" charset="0"/>
              </a:rPr>
              <a:t>À</a:t>
            </a:r>
            <a:r>
              <a:rPr lang="en-US" altLang="en-US" sz="2800" dirty="0">
                <a:latin typeface="Comic Sans MS" charset="0"/>
              </a:rPr>
              <a:t> LA CONFÉDÉRATION</a:t>
            </a:r>
            <a:endParaRPr lang="en-US" altLang="en-US" sz="2800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822326"/>
            <a:ext cx="4572000" cy="6188074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Les colonies </a:t>
            </a:r>
            <a:r>
              <a:rPr lang="en-US" sz="2400" dirty="0" err="1">
                <a:latin typeface="Comic Sans MS" panose="030F0702030302020204" pitchFamily="66" charset="0"/>
              </a:rPr>
              <a:t>pensaient</a:t>
            </a:r>
            <a:r>
              <a:rPr lang="en-US" sz="2400" dirty="0">
                <a:latin typeface="Comic Sans MS" panose="030F0702030302020204" pitchFamily="66" charset="0"/>
              </a:rPr>
              <a:t> que </a:t>
            </a:r>
            <a:r>
              <a:rPr lang="en-US" sz="2400" dirty="0" err="1">
                <a:latin typeface="Comic Sans MS" panose="030F0702030302020204" pitchFamily="66" charset="0"/>
              </a:rPr>
              <a:t>si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elles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s’unissaient</a:t>
            </a:r>
            <a:r>
              <a:rPr lang="en-US" sz="2400" dirty="0">
                <a:latin typeface="Comic Sans MS" panose="030F0702030302020204" pitchFamily="66" charset="0"/>
              </a:rPr>
              <a:t> au sein de la </a:t>
            </a:r>
            <a:r>
              <a:rPr lang="en-US" sz="2400" dirty="0" err="1">
                <a:latin typeface="Comic Sans MS" panose="030F0702030302020204" pitchFamily="66" charset="0"/>
              </a:rPr>
              <a:t>Confédération</a:t>
            </a:r>
            <a:r>
              <a:rPr lang="en-US" sz="2400" dirty="0">
                <a:latin typeface="Comic Sans MS" panose="030F0702030302020204" pitchFamily="66" charset="0"/>
              </a:rPr>
              <a:t>, </a:t>
            </a:r>
            <a:r>
              <a:rPr lang="en-US" sz="2400" dirty="0" err="1">
                <a:latin typeface="Comic Sans MS" panose="030F0702030302020204" pitchFamily="66" charset="0"/>
              </a:rPr>
              <a:t>elles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perdraient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leur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indépendance</a:t>
            </a:r>
            <a:r>
              <a:rPr lang="en-US" sz="2400" dirty="0">
                <a:latin typeface="Comic Sans MS" panose="030F0702030302020204" pitchFamily="66" charset="0"/>
              </a:rPr>
              <a:t>. Un </a:t>
            </a:r>
            <a:r>
              <a:rPr lang="en-US" sz="2400" dirty="0" err="1">
                <a:latin typeface="Comic Sans MS" panose="030F0702030302020204" pitchFamily="66" charset="0"/>
              </a:rPr>
              <a:t>gouvernement</a:t>
            </a:r>
            <a:r>
              <a:rPr lang="en-US" sz="2400" dirty="0">
                <a:latin typeface="Comic Sans MS" panose="030F0702030302020204" pitchFamily="66" charset="0"/>
              </a:rPr>
              <a:t> central </a:t>
            </a:r>
            <a:r>
              <a:rPr lang="en-US" sz="2400" dirty="0" err="1">
                <a:latin typeface="Comic Sans MS" panose="030F0702030302020204" pitchFamily="66" charset="0"/>
              </a:rPr>
              <a:t>contrôlerait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entièrement</a:t>
            </a:r>
            <a:r>
              <a:rPr lang="en-US" sz="2400" dirty="0">
                <a:latin typeface="Comic Sans MS" panose="030F0702030302020204" pitchFamily="66" charset="0"/>
              </a:rPr>
              <a:t> la </a:t>
            </a:r>
            <a:r>
              <a:rPr lang="en-US" sz="2400" dirty="0" err="1">
                <a:latin typeface="Comic Sans MS" panose="030F0702030302020204" pitchFamily="66" charset="0"/>
              </a:rPr>
              <a:t>défense</a:t>
            </a:r>
            <a:r>
              <a:rPr lang="en-US" sz="2400" dirty="0">
                <a:latin typeface="Comic Sans MS" panose="030F0702030302020204" pitchFamily="66" charset="0"/>
              </a:rPr>
              <a:t>, les affaires </a:t>
            </a:r>
            <a:r>
              <a:rPr lang="en-US" sz="2400" dirty="0" err="1">
                <a:latin typeface="Comic Sans MS" panose="030F0702030302020204" pitchFamily="66" charset="0"/>
              </a:rPr>
              <a:t>étrangères</a:t>
            </a:r>
            <a:r>
              <a:rPr lang="en-US" sz="2400" dirty="0">
                <a:latin typeface="Comic Sans MS" panose="030F0702030302020204" pitchFamily="66" charset="0"/>
              </a:rPr>
              <a:t>, </a:t>
            </a:r>
            <a:r>
              <a:rPr lang="en-US" sz="2400" dirty="0" err="1">
                <a:latin typeface="Comic Sans MS" panose="030F0702030302020204" pitchFamily="66" charset="0"/>
              </a:rPr>
              <a:t>l’argent</a:t>
            </a:r>
            <a:r>
              <a:rPr lang="en-US" sz="2400" dirty="0">
                <a:latin typeface="Comic Sans MS" panose="030F0702030302020204" pitchFamily="66" charset="0"/>
              </a:rPr>
              <a:t>, les services </a:t>
            </a:r>
            <a:r>
              <a:rPr lang="en-US" sz="2400" dirty="0" err="1">
                <a:latin typeface="Comic Sans MS" panose="030F0702030302020204" pitchFamily="66" charset="0"/>
              </a:rPr>
              <a:t>postaux</a:t>
            </a:r>
            <a:r>
              <a:rPr lang="en-US" sz="2400" dirty="0">
                <a:latin typeface="Comic Sans MS" panose="030F0702030302020204" pitchFamily="66" charset="0"/>
              </a:rPr>
              <a:t> et la </a:t>
            </a:r>
            <a:r>
              <a:rPr lang="en-US" sz="2400" dirty="0" err="1">
                <a:latin typeface="Comic Sans MS" panose="030F0702030302020204" pitchFamily="66" charset="0"/>
              </a:rPr>
              <a:t>fiscalité</a:t>
            </a:r>
            <a:r>
              <a:rPr lang="en-US" sz="2400" dirty="0">
                <a:latin typeface="Comic Sans MS" panose="030F0702030302020204" pitchFamily="66" charset="0"/>
              </a:rPr>
              <a:t>.</a:t>
            </a:r>
          </a:p>
          <a:p>
            <a:r>
              <a:rPr lang="en-US" sz="2400" dirty="0">
                <a:latin typeface="Comic Sans MS" panose="030F0702030302020204" pitchFamily="66" charset="0"/>
              </a:rPr>
              <a:t>Les Canadiens </a:t>
            </a:r>
            <a:r>
              <a:rPr lang="en-US" sz="2400" dirty="0" err="1">
                <a:latin typeface="Comic Sans MS" panose="030F0702030302020204" pitchFamily="66" charset="0"/>
              </a:rPr>
              <a:t>français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estimaient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qu'ils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avaient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peu</a:t>
            </a:r>
            <a:r>
              <a:rPr lang="en-US" sz="2400" dirty="0">
                <a:latin typeface="Comic Sans MS" panose="030F0702030302020204" pitchFamily="66" charset="0"/>
              </a:rPr>
              <a:t> de points </a:t>
            </a:r>
            <a:r>
              <a:rPr lang="en-US" sz="2400" dirty="0" err="1">
                <a:latin typeface="Comic Sans MS" panose="030F0702030302020204" pitchFamily="66" charset="0"/>
              </a:rPr>
              <a:t>communs</a:t>
            </a:r>
            <a:r>
              <a:rPr lang="en-US" sz="2400" dirty="0">
                <a:latin typeface="Comic Sans MS" panose="030F0702030302020204" pitchFamily="66" charset="0"/>
              </a:rPr>
              <a:t> avec les Canadiens anglophones. Les </a:t>
            </a:r>
            <a:r>
              <a:rPr lang="en-US" sz="2400" dirty="0" err="1">
                <a:latin typeface="Comic Sans MS" panose="030F0702030302020204" pitchFamily="66" charset="0"/>
              </a:rPr>
              <a:t>économies</a:t>
            </a:r>
            <a:r>
              <a:rPr lang="en-US" sz="2400" dirty="0">
                <a:latin typeface="Comic Sans MS" panose="030F0702030302020204" pitchFamily="66" charset="0"/>
              </a:rPr>
              <a:t> des colonies </a:t>
            </a:r>
            <a:r>
              <a:rPr lang="en-US" sz="2400" dirty="0" err="1">
                <a:latin typeface="Comic Sans MS" panose="030F0702030302020204" pitchFamily="66" charset="0"/>
              </a:rPr>
              <a:t>maritimes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entretenaient</a:t>
            </a:r>
            <a:r>
              <a:rPr lang="en-US" sz="2400" dirty="0">
                <a:latin typeface="Comic Sans MS" panose="030F0702030302020204" pitchFamily="66" charset="0"/>
              </a:rPr>
              <a:t> des liens plus </a:t>
            </a:r>
            <a:r>
              <a:rPr lang="en-US" sz="2400" dirty="0" err="1">
                <a:latin typeface="Comic Sans MS" panose="030F0702030302020204" pitchFamily="66" charset="0"/>
              </a:rPr>
              <a:t>étroits</a:t>
            </a:r>
            <a:r>
              <a:rPr lang="en-US" sz="2400" dirty="0">
                <a:latin typeface="Comic Sans MS" panose="030F0702030302020204" pitchFamily="66" charset="0"/>
              </a:rPr>
              <a:t> avec la Grande-Bretagne et </a:t>
            </a:r>
            <a:r>
              <a:rPr lang="en-US" sz="2400" dirty="0" err="1">
                <a:latin typeface="Comic Sans MS" panose="030F0702030302020204" pitchFamily="66" charset="0"/>
              </a:rPr>
              <a:t>l’est</a:t>
            </a:r>
            <a:r>
              <a:rPr lang="en-US" sz="2400" dirty="0">
                <a:latin typeface="Comic Sans MS" panose="030F0702030302020204" pitchFamily="66" charset="0"/>
              </a:rPr>
              <a:t> des </a:t>
            </a:r>
            <a:r>
              <a:rPr lang="en-US" sz="2400" dirty="0" err="1">
                <a:latin typeface="Comic Sans MS" panose="030F0702030302020204" pitchFamily="66" charset="0"/>
              </a:rPr>
              <a:t>États</a:t>
            </a:r>
            <a:r>
              <a:rPr lang="en-US" sz="2400" dirty="0">
                <a:latin typeface="Comic Sans MS" panose="030F0702030302020204" pitchFamily="66" charset="0"/>
              </a:rPr>
              <a:t>-Unis </a:t>
            </a:r>
            <a:r>
              <a:rPr lang="en-US" sz="2400" dirty="0" err="1">
                <a:latin typeface="Comic Sans MS" panose="030F0702030302020204" pitchFamily="66" charset="0"/>
              </a:rPr>
              <a:t>qu’avec</a:t>
            </a:r>
            <a:r>
              <a:rPr lang="en-US" sz="2400" dirty="0">
                <a:latin typeface="Comic Sans MS" panose="030F0702030302020204" pitchFamily="66" charset="0"/>
              </a:rPr>
              <a:t> le Canada.</a:t>
            </a:r>
          </a:p>
          <a:p>
            <a:r>
              <a:rPr lang="en-US" sz="2400" dirty="0" err="1">
                <a:latin typeface="Comic Sans MS" panose="030F0702030302020204" pitchFamily="66" charset="0"/>
              </a:rPr>
              <a:t>Cela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coûterait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également</a:t>
            </a:r>
            <a:r>
              <a:rPr lang="en-US" sz="2400" dirty="0">
                <a:latin typeface="Comic Sans MS" panose="030F0702030302020204" pitchFamily="66" charset="0"/>
              </a:rPr>
              <a:t> beaucoup </a:t>
            </a:r>
            <a:r>
              <a:rPr lang="en-US" sz="2400" dirty="0" err="1">
                <a:latin typeface="Comic Sans MS" panose="030F0702030302020204" pitchFamily="66" charset="0"/>
              </a:rPr>
              <a:t>d’argent</a:t>
            </a:r>
            <a:r>
              <a:rPr lang="en-US" sz="2400" dirty="0">
                <a:latin typeface="Comic Sans MS" panose="030F0702030302020204" pitchFamily="66" charset="0"/>
              </a:rPr>
              <a:t>, </a:t>
            </a:r>
            <a:r>
              <a:rPr lang="en-US" sz="2400" dirty="0" err="1">
                <a:latin typeface="Comic Sans MS" panose="030F0702030302020204" pitchFamily="66" charset="0"/>
              </a:rPr>
              <a:t>qu’il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faudrait</a:t>
            </a:r>
            <a:r>
              <a:rPr lang="en-US" sz="2400" dirty="0">
                <a:latin typeface="Comic Sans MS" panose="030F0702030302020204" pitchFamily="66" charset="0"/>
              </a:rPr>
              <a:t> payer avec </a:t>
            </a:r>
            <a:r>
              <a:rPr lang="en-US" sz="2400" dirty="0" err="1">
                <a:latin typeface="Comic Sans MS" panose="030F0702030302020204" pitchFamily="66" charset="0"/>
              </a:rPr>
              <a:t>davantage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d’impôts</a:t>
            </a:r>
            <a:r>
              <a:rPr lang="en-US" sz="2400" dirty="0">
                <a:latin typeface="Comic Sans MS" panose="030F0702030302020204" pitchFamily="66" charset="0"/>
              </a:rPr>
              <a:t>. Il </a:t>
            </a:r>
            <a:r>
              <a:rPr lang="en-US" sz="2400" dirty="0" err="1">
                <a:latin typeface="Comic Sans MS" panose="030F0702030302020204" pitchFamily="66" charset="0"/>
              </a:rPr>
              <a:t>faudrait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convaincre</a:t>
            </a:r>
            <a:r>
              <a:rPr lang="en-US" sz="2400" dirty="0">
                <a:latin typeface="Comic Sans MS" panose="030F0702030302020204" pitchFamily="66" charset="0"/>
              </a:rPr>
              <a:t> les habitants des colonies que les </a:t>
            </a:r>
            <a:r>
              <a:rPr lang="en-US" sz="2400" dirty="0" err="1">
                <a:latin typeface="Comic Sans MS" panose="030F0702030302020204" pitchFamily="66" charset="0"/>
              </a:rPr>
              <a:t>avantages</a:t>
            </a:r>
            <a:r>
              <a:rPr lang="en-US" sz="2400" dirty="0">
                <a:latin typeface="Comic Sans MS" panose="030F0702030302020204" pitchFamily="66" charset="0"/>
              </a:rPr>
              <a:t> de </a:t>
            </a:r>
            <a:r>
              <a:rPr lang="en-US" sz="2400" dirty="0" err="1">
                <a:latin typeface="Comic Sans MS" panose="030F0702030302020204" pitchFamily="66" charset="0"/>
              </a:rPr>
              <a:t>l’adhésion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à</a:t>
            </a:r>
            <a:r>
              <a:rPr lang="en-US" sz="2400" dirty="0">
                <a:latin typeface="Comic Sans MS" panose="030F0702030302020204" pitchFamily="66" charset="0"/>
              </a:rPr>
              <a:t> la </a:t>
            </a:r>
            <a:r>
              <a:rPr lang="en-US" sz="2400" dirty="0" err="1">
                <a:latin typeface="Comic Sans MS" panose="030F0702030302020204" pitchFamily="66" charset="0"/>
              </a:rPr>
              <a:t>Confédération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l’emportaient</a:t>
            </a:r>
            <a:r>
              <a:rPr lang="en-US" sz="2400" dirty="0">
                <a:latin typeface="Comic Sans MS" panose="030F0702030302020204" pitchFamily="66" charset="0"/>
              </a:rPr>
              <a:t> sur les </a:t>
            </a:r>
            <a:r>
              <a:rPr lang="en-US" sz="2400" dirty="0" err="1">
                <a:latin typeface="Comic Sans MS" panose="030F0702030302020204" pitchFamily="66" charset="0"/>
              </a:rPr>
              <a:t>inconvénients</a:t>
            </a:r>
            <a:r>
              <a:rPr lang="en-US" sz="2400" dirty="0">
                <a:latin typeface="Comic Sans MS" panose="030F0702030302020204" pitchFamily="66" charset="0"/>
              </a:rPr>
              <a:t>.</a:t>
            </a:r>
            <a:endParaRPr lang="en-US" sz="2400" dirty="0"/>
          </a:p>
          <a:p>
            <a:endParaRPr lang="en-US" sz="2400" dirty="0"/>
          </a:p>
          <a:p>
            <a:pPr eaLnBrk="1" hangingPunct="1"/>
            <a:endParaRPr lang="en-US" altLang="en-US" sz="2200" dirty="0">
              <a:latin typeface="Comic Sans MS" charset="0"/>
            </a:endParaRPr>
          </a:p>
          <a:p>
            <a:pPr eaLnBrk="1" hangingPunct="1"/>
            <a:endParaRPr lang="en-US" altLang="en-US" sz="2200" dirty="0">
              <a:latin typeface="Comic Sans MS" charset="0"/>
            </a:endParaRPr>
          </a:p>
          <a:p>
            <a:pPr eaLnBrk="1" hangingPunct="1"/>
            <a:endParaRPr lang="en-US" altLang="en-US" sz="2000" dirty="0">
              <a:latin typeface="Comic Sans MS" charset="0"/>
            </a:endParaRPr>
          </a:p>
          <a:p>
            <a:endParaRPr lang="en-US" altLang="en-US" sz="1800" dirty="0"/>
          </a:p>
          <a:p>
            <a:pPr eaLnBrk="1" hangingPunct="1">
              <a:buFontTx/>
              <a:buNone/>
            </a:pPr>
            <a:endParaRPr lang="en-US" altLang="en-US" sz="1800" dirty="0"/>
          </a:p>
          <a:p>
            <a:pPr eaLnBrk="1" hangingPunct="1">
              <a:buFontTx/>
              <a:buNone/>
            </a:pPr>
            <a:endParaRPr lang="en-US" altLang="en-US" sz="1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43000"/>
            <a:ext cx="4572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4302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28601"/>
            <a:ext cx="8229600" cy="593725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sz="2800" dirty="0">
                <a:latin typeface="Comic Sans MS" charset="0"/>
              </a:rPr>
              <a:t>L’OCCIDENT ET LA MENACE AMÉRICAINE</a:t>
            </a:r>
            <a:endParaRPr lang="en-US" altLang="en-US" sz="2800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1066800"/>
            <a:ext cx="4572000" cy="5943600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Si les colonies </a:t>
            </a:r>
            <a:r>
              <a:rPr lang="en-US" sz="2400" dirty="0" err="1">
                <a:latin typeface="Comic Sans MS" panose="030F0702030302020204" pitchFamily="66" charset="0"/>
              </a:rPr>
              <a:t>s'unissaient</a:t>
            </a:r>
            <a:r>
              <a:rPr lang="en-US" sz="2400" dirty="0">
                <a:latin typeface="Comic Sans MS" panose="030F0702030302020204" pitchFamily="66" charset="0"/>
              </a:rPr>
              <a:t>, le Canada </a:t>
            </a:r>
            <a:r>
              <a:rPr lang="en-US" sz="2400" dirty="0" err="1">
                <a:latin typeface="Comic Sans MS" panose="030F0702030302020204" pitchFamily="66" charset="0"/>
              </a:rPr>
              <a:t>pourrait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s'étendre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vers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l'ouest</a:t>
            </a:r>
            <a:r>
              <a:rPr lang="en-US" sz="2400" dirty="0">
                <a:latin typeface="Comic Sans MS" panose="030F0702030302020204" pitchFamily="66" charset="0"/>
              </a:rPr>
              <a:t> et </a:t>
            </a:r>
            <a:r>
              <a:rPr lang="en-US" sz="2400" dirty="0" err="1">
                <a:latin typeface="Comic Sans MS" panose="030F0702030302020204" pitchFamily="66" charset="0"/>
              </a:rPr>
              <a:t>s'emparer</a:t>
            </a:r>
            <a:r>
              <a:rPr lang="en-US" sz="2400" dirty="0">
                <a:latin typeface="Comic Sans MS" panose="030F0702030302020204" pitchFamily="66" charset="0"/>
              </a:rPr>
              <a:t> de </a:t>
            </a:r>
            <a:r>
              <a:rPr lang="en-US" sz="2400" dirty="0" err="1">
                <a:latin typeface="Comic Sans MS" panose="030F0702030302020204" pitchFamily="66" charset="0"/>
              </a:rPr>
              <a:t>territoires</a:t>
            </a:r>
            <a:r>
              <a:rPr lang="en-US" sz="2400" dirty="0">
                <a:latin typeface="Comic Sans MS" panose="030F0702030302020204" pitchFamily="66" charset="0"/>
              </a:rPr>
              <a:t>. </a:t>
            </a:r>
            <a:r>
              <a:rPr lang="en-US" sz="2400" dirty="0" err="1">
                <a:latin typeface="Comic Sans MS" panose="030F0702030302020204" pitchFamily="66" charset="0"/>
              </a:rPr>
              <a:t>En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revendiquant</a:t>
            </a:r>
            <a:r>
              <a:rPr lang="en-US" sz="2400" dirty="0">
                <a:latin typeface="Comic Sans MS" panose="030F0702030302020204" pitchFamily="66" charset="0"/>
              </a:rPr>
              <a:t> le </a:t>
            </a:r>
            <a:r>
              <a:rPr lang="en-US" sz="2400" dirty="0" err="1">
                <a:latin typeface="Comic Sans MS" panose="030F0702030302020204" pitchFamily="66" charset="0"/>
              </a:rPr>
              <a:t>territoire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comme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canadien</a:t>
            </a:r>
            <a:r>
              <a:rPr lang="en-US" sz="2400" dirty="0">
                <a:latin typeface="Comic Sans MS" panose="030F0702030302020204" pitchFamily="66" charset="0"/>
              </a:rPr>
              <a:t>, </a:t>
            </a:r>
            <a:r>
              <a:rPr lang="en-US" sz="2400" dirty="0" err="1">
                <a:latin typeface="Comic Sans MS" panose="030F0702030302020204" pitchFamily="66" charset="0"/>
              </a:rPr>
              <a:t>cela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l’empêcherait</a:t>
            </a:r>
            <a:r>
              <a:rPr lang="en-US" sz="2400" dirty="0">
                <a:latin typeface="Comic Sans MS" panose="030F0702030302020204" pitchFamily="66" charset="0"/>
              </a:rPr>
              <a:t> de </a:t>
            </a:r>
            <a:r>
              <a:rPr lang="en-US" sz="2400" dirty="0" err="1">
                <a:latin typeface="Comic Sans MS" panose="030F0702030302020204" pitchFamily="66" charset="0"/>
              </a:rPr>
              <a:t>devenir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américain</a:t>
            </a:r>
            <a:r>
              <a:rPr lang="en-US" sz="2400" dirty="0">
                <a:latin typeface="Comic Sans MS" panose="030F0702030302020204" pitchFamily="66" charset="0"/>
              </a:rPr>
              <a:t>.</a:t>
            </a:r>
          </a:p>
          <a:p>
            <a:r>
              <a:rPr lang="en-US" sz="2400" dirty="0">
                <a:latin typeface="Comic Sans MS" panose="030F0702030302020204" pitchFamily="66" charset="0"/>
              </a:rPr>
              <a:t>Les </a:t>
            </a:r>
            <a:r>
              <a:rPr lang="en-US" sz="2400" dirty="0" err="1">
                <a:latin typeface="Comic Sans MS" panose="030F0702030302020204" pitchFamily="66" charset="0"/>
              </a:rPr>
              <a:t>craintes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d’une</a:t>
            </a:r>
            <a:r>
              <a:rPr lang="en-US" sz="2400" dirty="0">
                <a:latin typeface="Comic Sans MS" panose="030F0702030302020204" pitchFamily="66" charset="0"/>
              </a:rPr>
              <a:t> invasion </a:t>
            </a:r>
            <a:r>
              <a:rPr lang="en-US" sz="2400" dirty="0" err="1">
                <a:latin typeface="Comic Sans MS" panose="030F0702030302020204" pitchFamily="66" charset="0"/>
              </a:rPr>
              <a:t>américaine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étaient</a:t>
            </a:r>
            <a:r>
              <a:rPr lang="en-US" sz="2400" dirty="0">
                <a:latin typeface="Comic Sans MS" panose="030F0702030302020204" pitchFamily="66" charset="0"/>
              </a:rPr>
              <a:t> fortes. De </a:t>
            </a:r>
            <a:r>
              <a:rPr lang="en-US" sz="2400" dirty="0" err="1">
                <a:latin typeface="Comic Sans MS" panose="030F0702030302020204" pitchFamily="66" charset="0"/>
              </a:rPr>
              <a:t>nombreux</a:t>
            </a:r>
            <a:r>
              <a:rPr lang="en-US" sz="2400" dirty="0">
                <a:latin typeface="Comic Sans MS" panose="030F0702030302020204" pitchFamily="66" charset="0"/>
              </a:rPr>
              <a:t> hommes politiques </a:t>
            </a:r>
            <a:r>
              <a:rPr lang="en-US" sz="2400" dirty="0" err="1">
                <a:latin typeface="Comic Sans MS" panose="030F0702030302020204" pitchFamily="66" charset="0"/>
              </a:rPr>
              <a:t>américains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ont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déclaré</a:t>
            </a:r>
            <a:r>
              <a:rPr lang="en-US" sz="2400" dirty="0">
                <a:latin typeface="Comic Sans MS" panose="030F0702030302020204" pitchFamily="66" charset="0"/>
              </a:rPr>
              <a:t> que les </a:t>
            </a:r>
            <a:r>
              <a:rPr lang="en-US" sz="2400" dirty="0" err="1">
                <a:latin typeface="Comic Sans MS" panose="030F0702030302020204" pitchFamily="66" charset="0"/>
              </a:rPr>
              <a:t>États</a:t>
            </a:r>
            <a:r>
              <a:rPr lang="en-US" sz="2400" dirty="0">
                <a:latin typeface="Comic Sans MS" panose="030F0702030302020204" pitchFamily="66" charset="0"/>
              </a:rPr>
              <a:t>-Unis </a:t>
            </a:r>
            <a:r>
              <a:rPr lang="en-US" sz="2400" dirty="0" err="1">
                <a:latin typeface="Comic Sans MS" panose="030F0702030302020204" pitchFamily="66" charset="0"/>
              </a:rPr>
              <a:t>étaient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destinés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à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contrôler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toute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l’Amérique</a:t>
            </a:r>
            <a:r>
              <a:rPr lang="en-US" sz="2400" dirty="0">
                <a:latin typeface="Comic Sans MS" panose="030F0702030302020204" pitchFamily="66" charset="0"/>
              </a:rPr>
              <a:t> du Nord, </a:t>
            </a:r>
            <a:r>
              <a:rPr lang="en-US" sz="2400" dirty="0" err="1">
                <a:latin typeface="Comic Sans MS" panose="030F0702030302020204" pitchFamily="66" charset="0"/>
              </a:rPr>
              <a:t>une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croyance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connue</a:t>
            </a:r>
            <a:r>
              <a:rPr lang="en-US" sz="2400" dirty="0">
                <a:latin typeface="Comic Sans MS" panose="030F0702030302020204" pitchFamily="66" charset="0"/>
              </a:rPr>
              <a:t> sous le nom de Destin </a:t>
            </a:r>
            <a:r>
              <a:rPr lang="en-US" sz="2400" dirty="0" err="1">
                <a:latin typeface="Comic Sans MS" panose="030F0702030302020204" pitchFamily="66" charset="0"/>
              </a:rPr>
              <a:t>Manifeste</a:t>
            </a:r>
            <a:r>
              <a:rPr lang="en-US" sz="2400" dirty="0">
                <a:latin typeface="Comic Sans MS" panose="030F0702030302020204" pitchFamily="66" charset="0"/>
              </a:rPr>
              <a:t>.</a:t>
            </a:r>
          </a:p>
          <a:p>
            <a:r>
              <a:rPr lang="en-US" sz="2400" dirty="0">
                <a:latin typeface="Comic Sans MS" panose="030F0702030302020204" pitchFamily="66" charset="0"/>
              </a:rPr>
              <a:t>Les </a:t>
            </a:r>
            <a:r>
              <a:rPr lang="en-US" sz="2400" dirty="0" err="1">
                <a:latin typeface="Comic Sans MS" panose="030F0702030302020204" pitchFamily="66" charset="0"/>
              </a:rPr>
              <a:t>Américains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avaient</a:t>
            </a:r>
            <a:r>
              <a:rPr lang="en-US" sz="2400" dirty="0">
                <a:latin typeface="Comic Sans MS" panose="030F0702030302020204" pitchFamily="66" charset="0"/>
              </a:rPr>
              <a:t> déjà </a:t>
            </a:r>
            <a:r>
              <a:rPr lang="en-US" sz="2400" dirty="0" err="1">
                <a:latin typeface="Comic Sans MS" panose="030F0702030302020204" pitchFamily="66" charset="0"/>
              </a:rPr>
              <a:t>envahi</a:t>
            </a:r>
            <a:r>
              <a:rPr lang="en-US" sz="2400" dirty="0">
                <a:latin typeface="Comic Sans MS" panose="030F0702030302020204" pitchFamily="66" charset="0"/>
              </a:rPr>
              <a:t> le Canada </a:t>
            </a:r>
            <a:r>
              <a:rPr lang="en-US" sz="2400" dirty="0" err="1">
                <a:latin typeface="Comic Sans MS" panose="030F0702030302020204" pitchFamily="66" charset="0"/>
              </a:rPr>
              <a:t>à</a:t>
            </a:r>
            <a:r>
              <a:rPr lang="en-US" sz="2400" dirty="0">
                <a:latin typeface="Comic Sans MS" panose="030F0702030302020204" pitchFamily="66" charset="0"/>
              </a:rPr>
              <a:t> deux reprises – pendant la </a:t>
            </a:r>
            <a:r>
              <a:rPr lang="en-US" sz="2400" dirty="0" err="1">
                <a:latin typeface="Comic Sans MS" panose="030F0702030302020204" pitchFamily="66" charset="0"/>
              </a:rPr>
              <a:t>Révolution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américaine</a:t>
            </a:r>
            <a:r>
              <a:rPr lang="en-US" sz="2400" dirty="0">
                <a:latin typeface="Comic Sans MS" panose="030F0702030302020204" pitchFamily="66" charset="0"/>
              </a:rPr>
              <a:t> et pendant la guerre de 1812.</a:t>
            </a:r>
          </a:p>
          <a:p>
            <a:r>
              <a:rPr lang="en-US" sz="2400" dirty="0" err="1">
                <a:latin typeface="Comic Sans MS" panose="030F0702030302020204" pitchFamily="66" charset="0"/>
              </a:rPr>
              <a:t>Cependant</a:t>
            </a:r>
            <a:r>
              <a:rPr lang="en-US" sz="2400" dirty="0">
                <a:latin typeface="Comic Sans MS" panose="030F0702030302020204" pitchFamily="66" charset="0"/>
              </a:rPr>
              <a:t>, les </a:t>
            </a:r>
            <a:r>
              <a:rPr lang="en-US" sz="2400" dirty="0" err="1">
                <a:latin typeface="Comic Sans MS" panose="030F0702030302020204" pitchFamily="66" charset="0"/>
              </a:rPr>
              <a:t>États</a:t>
            </a:r>
            <a:r>
              <a:rPr lang="en-US" sz="2400" dirty="0">
                <a:latin typeface="Comic Sans MS" panose="030F0702030302020204" pitchFamily="66" charset="0"/>
              </a:rPr>
              <a:t>-Unis </a:t>
            </a:r>
            <a:r>
              <a:rPr lang="en-US" sz="2400" dirty="0" err="1">
                <a:latin typeface="Comic Sans MS" panose="030F0702030302020204" pitchFamily="66" charset="0"/>
              </a:rPr>
              <a:t>seraient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moins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susceptibles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d’attaquer</a:t>
            </a:r>
            <a:r>
              <a:rPr lang="en-US" sz="2400" dirty="0">
                <a:latin typeface="Comic Sans MS" panose="030F0702030302020204" pitchFamily="66" charset="0"/>
              </a:rPr>
              <a:t> un pays </a:t>
            </a:r>
            <a:r>
              <a:rPr lang="en-US" sz="2400" dirty="0" err="1">
                <a:latin typeface="Comic Sans MS" panose="030F0702030302020204" pitchFamily="66" charset="0"/>
              </a:rPr>
              <a:t>uni</a:t>
            </a:r>
            <a:r>
              <a:rPr lang="en-US" sz="2400" dirty="0">
                <a:latin typeface="Comic Sans MS" panose="030F0702030302020204" pitchFamily="66" charset="0"/>
              </a:rPr>
              <a:t> et souverain.</a:t>
            </a:r>
            <a:endParaRPr lang="en-US" altLang="en-US" sz="2200" dirty="0">
              <a:latin typeface="Comic Sans MS" charset="0"/>
            </a:endParaRPr>
          </a:p>
          <a:p>
            <a:pPr eaLnBrk="1" hangingPunct="1"/>
            <a:endParaRPr lang="en-US" altLang="en-US" sz="2200" dirty="0">
              <a:latin typeface="Comic Sans MS" charset="0"/>
            </a:endParaRPr>
          </a:p>
          <a:p>
            <a:pPr eaLnBrk="1" hangingPunct="1"/>
            <a:endParaRPr lang="en-US" altLang="en-US" sz="2000" dirty="0">
              <a:latin typeface="Comic Sans MS" charset="0"/>
            </a:endParaRPr>
          </a:p>
          <a:p>
            <a:endParaRPr lang="en-US" altLang="en-US" sz="1800" dirty="0"/>
          </a:p>
          <a:p>
            <a:pPr eaLnBrk="1" hangingPunct="1">
              <a:buFontTx/>
              <a:buNone/>
            </a:pPr>
            <a:endParaRPr lang="en-US" altLang="en-US" sz="1800" dirty="0"/>
          </a:p>
          <a:p>
            <a:pPr eaLnBrk="1" hangingPunct="1">
              <a:buFontTx/>
              <a:buNone/>
            </a:pPr>
            <a:endParaRPr lang="en-US" altLang="en-US" sz="1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22326"/>
            <a:ext cx="4572000" cy="571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8519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28601"/>
            <a:ext cx="8229600" cy="593725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sz="2800" dirty="0">
                <a:latin typeface="Comic Sans MS" charset="0"/>
              </a:rPr>
              <a:t>LA PROMESSE D’UN MEILLEUR GOUVERNEMENT</a:t>
            </a:r>
            <a:endParaRPr lang="en-US" altLang="en-US" sz="2800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1066800"/>
            <a:ext cx="4572000" cy="5943600"/>
          </a:xfrm>
        </p:spPr>
        <p:txBody>
          <a:bodyPr>
            <a:normAutofit fontScale="92500" lnSpcReduction="20000"/>
          </a:bodyPr>
          <a:lstStyle/>
          <a:p>
            <a:r>
              <a:rPr lang="en-CA" sz="2400" dirty="0">
                <a:latin typeface="Comic Sans MS" panose="030F0702030302020204" pitchFamily="66" charset="0"/>
              </a:rPr>
              <a:t>Dans la province du Canada, le </a:t>
            </a:r>
            <a:r>
              <a:rPr lang="en-CA" sz="2400" dirty="0" err="1">
                <a:latin typeface="Comic Sans MS" panose="030F0702030302020204" pitchFamily="66" charset="0"/>
              </a:rPr>
              <a:t>gouvernement</a:t>
            </a:r>
            <a:r>
              <a:rPr lang="en-CA" sz="2400" dirty="0">
                <a:latin typeface="Comic Sans MS" panose="030F0702030302020204" pitchFamily="66" charset="0"/>
              </a:rPr>
              <a:t> </a:t>
            </a:r>
            <a:r>
              <a:rPr lang="en-CA" sz="2400" dirty="0" err="1">
                <a:latin typeface="Comic Sans MS" panose="030F0702030302020204" pitchFamily="66" charset="0"/>
              </a:rPr>
              <a:t>était</a:t>
            </a:r>
            <a:r>
              <a:rPr lang="en-CA" sz="2400" dirty="0">
                <a:latin typeface="Comic Sans MS" panose="030F0702030302020204" pitchFamily="66" charset="0"/>
              </a:rPr>
              <a:t> </a:t>
            </a:r>
            <a:r>
              <a:rPr lang="en-CA" sz="2400" dirty="0" err="1">
                <a:latin typeface="Comic Sans MS" panose="030F0702030302020204" pitchFamily="66" charset="0"/>
              </a:rPr>
              <a:t>rempli</a:t>
            </a:r>
            <a:r>
              <a:rPr lang="en-CA" sz="2400" dirty="0">
                <a:latin typeface="Comic Sans MS" panose="030F0702030302020204" pitchFamily="66" charset="0"/>
              </a:rPr>
              <a:t> de </a:t>
            </a:r>
            <a:r>
              <a:rPr lang="en-CA" sz="2400" dirty="0" err="1">
                <a:latin typeface="Comic Sans MS" panose="030F0702030302020204" pitchFamily="66" charset="0"/>
              </a:rPr>
              <a:t>membres</a:t>
            </a:r>
            <a:r>
              <a:rPr lang="en-CA" sz="2400" dirty="0">
                <a:latin typeface="Comic Sans MS" panose="030F0702030302020204" pitchFamily="66" charset="0"/>
              </a:rPr>
              <a:t> de partis </a:t>
            </a:r>
            <a:r>
              <a:rPr lang="en-CA" sz="2400" dirty="0" err="1">
                <a:latin typeface="Comic Sans MS" panose="030F0702030302020204" pitchFamily="66" charset="0"/>
              </a:rPr>
              <a:t>indépendants</a:t>
            </a:r>
            <a:r>
              <a:rPr lang="en-CA" sz="2400" dirty="0">
                <a:latin typeface="Comic Sans MS" panose="030F0702030302020204" pitchFamily="66" charset="0"/>
              </a:rPr>
              <a:t>. </a:t>
            </a:r>
            <a:r>
              <a:rPr lang="en-CA" sz="2400" dirty="0" err="1">
                <a:latin typeface="Comic Sans MS" panose="030F0702030302020204" pitchFamily="66" charset="0"/>
              </a:rPr>
              <a:t>Étant</a:t>
            </a:r>
            <a:r>
              <a:rPr lang="en-CA" sz="2400" dirty="0">
                <a:latin typeface="Comic Sans MS" panose="030F0702030302020204" pitchFamily="66" charset="0"/>
              </a:rPr>
              <a:t> </a:t>
            </a:r>
            <a:r>
              <a:rPr lang="en-CA" sz="2400" dirty="0" err="1">
                <a:latin typeface="Comic Sans MS" panose="030F0702030302020204" pitchFamily="66" charset="0"/>
              </a:rPr>
              <a:t>donné</a:t>
            </a:r>
            <a:r>
              <a:rPr lang="en-CA" sz="2400" dirty="0">
                <a:latin typeface="Comic Sans MS" panose="030F0702030302020204" pitchFamily="66" charset="0"/>
              </a:rPr>
              <a:t> que </a:t>
            </a:r>
            <a:r>
              <a:rPr lang="en-CA" sz="2400" dirty="0" err="1">
                <a:latin typeface="Comic Sans MS" panose="030F0702030302020204" pitchFamily="66" charset="0"/>
              </a:rPr>
              <a:t>chaque</a:t>
            </a:r>
            <a:r>
              <a:rPr lang="en-CA" sz="2400" dirty="0">
                <a:latin typeface="Comic Sans MS" panose="030F0702030302020204" pitchFamily="66" charset="0"/>
              </a:rPr>
              <a:t> </a:t>
            </a:r>
            <a:r>
              <a:rPr lang="en-CA" sz="2400" dirty="0" err="1">
                <a:latin typeface="Comic Sans MS" panose="030F0702030302020204" pitchFamily="66" charset="0"/>
              </a:rPr>
              <a:t>membre</a:t>
            </a:r>
            <a:r>
              <a:rPr lang="en-CA" sz="2400" dirty="0">
                <a:latin typeface="Comic Sans MS" panose="030F0702030302020204" pitchFamily="66" charset="0"/>
              </a:rPr>
              <a:t> </a:t>
            </a:r>
            <a:r>
              <a:rPr lang="en-CA" sz="2400" dirty="0" err="1">
                <a:latin typeface="Comic Sans MS" panose="030F0702030302020204" pitchFamily="66" charset="0"/>
              </a:rPr>
              <a:t>pouvait</a:t>
            </a:r>
            <a:r>
              <a:rPr lang="en-CA" sz="2400" dirty="0">
                <a:latin typeface="Comic Sans MS" panose="030F0702030302020204" pitchFamily="66" charset="0"/>
              </a:rPr>
              <a:t> voter </a:t>
            </a:r>
            <a:r>
              <a:rPr lang="en-CA" sz="2400" dirty="0" err="1">
                <a:latin typeface="Comic Sans MS" panose="030F0702030302020204" pitchFamily="66" charset="0"/>
              </a:rPr>
              <a:t>comme</a:t>
            </a:r>
            <a:r>
              <a:rPr lang="en-CA" sz="2400" dirty="0">
                <a:latin typeface="Comic Sans MS" panose="030F0702030302020204" pitchFamily="66" charset="0"/>
              </a:rPr>
              <a:t> il le </a:t>
            </a:r>
            <a:r>
              <a:rPr lang="en-CA" sz="2400" dirty="0" err="1">
                <a:latin typeface="Comic Sans MS" panose="030F0702030302020204" pitchFamily="66" charset="0"/>
              </a:rPr>
              <a:t>souhaitait</a:t>
            </a:r>
            <a:r>
              <a:rPr lang="en-CA" sz="2400" dirty="0">
                <a:latin typeface="Comic Sans MS" panose="030F0702030302020204" pitchFamily="66" charset="0"/>
              </a:rPr>
              <a:t>, il </a:t>
            </a:r>
            <a:r>
              <a:rPr lang="en-CA" sz="2400" dirty="0" err="1">
                <a:latin typeface="Comic Sans MS" panose="030F0702030302020204" pitchFamily="66" charset="0"/>
              </a:rPr>
              <a:t>était</a:t>
            </a:r>
            <a:r>
              <a:rPr lang="en-CA" sz="2400" dirty="0">
                <a:latin typeface="Comic Sans MS" panose="030F0702030302020204" pitchFamily="66" charset="0"/>
              </a:rPr>
              <a:t> très difficile </a:t>
            </a:r>
            <a:r>
              <a:rPr lang="en-CA" sz="2400" dirty="0" err="1">
                <a:latin typeface="Comic Sans MS" panose="030F0702030302020204" pitchFamily="66" charset="0"/>
              </a:rPr>
              <a:t>d'obtenir</a:t>
            </a:r>
            <a:r>
              <a:rPr lang="en-CA" sz="2400" dirty="0">
                <a:latin typeface="Comic Sans MS" panose="030F0702030302020204" pitchFamily="66" charset="0"/>
              </a:rPr>
              <a:t> </a:t>
            </a:r>
            <a:r>
              <a:rPr lang="en-CA" sz="2400" dirty="0" err="1">
                <a:latin typeface="Comic Sans MS" panose="030F0702030302020204" pitchFamily="66" charset="0"/>
              </a:rPr>
              <a:t>suffisamment</a:t>
            </a:r>
            <a:r>
              <a:rPr lang="en-CA" sz="2400" dirty="0">
                <a:latin typeface="Comic Sans MS" panose="030F0702030302020204" pitchFamily="66" charset="0"/>
              </a:rPr>
              <a:t> de </a:t>
            </a:r>
            <a:r>
              <a:rPr lang="en-CA" sz="2400" dirty="0" err="1">
                <a:latin typeface="Comic Sans MS" panose="030F0702030302020204" pitchFamily="66" charset="0"/>
              </a:rPr>
              <a:t>soutien</a:t>
            </a:r>
            <a:r>
              <a:rPr lang="en-CA" sz="2400" dirty="0">
                <a:latin typeface="Comic Sans MS" panose="030F0702030302020204" pitchFamily="66" charset="0"/>
              </a:rPr>
              <a:t> pour les nouveaux </a:t>
            </a:r>
            <a:r>
              <a:rPr lang="en-CA" sz="2400" dirty="0" err="1">
                <a:latin typeface="Comic Sans MS" panose="030F0702030302020204" pitchFamily="66" charset="0"/>
              </a:rPr>
              <a:t>projets</a:t>
            </a:r>
            <a:r>
              <a:rPr lang="en-CA" sz="2400" dirty="0">
                <a:latin typeface="Comic Sans MS" panose="030F0702030302020204" pitchFamily="66" charset="0"/>
              </a:rPr>
              <a:t> de </a:t>
            </a:r>
            <a:r>
              <a:rPr lang="en-CA" sz="2400" dirty="0" err="1">
                <a:latin typeface="Comic Sans MS" panose="030F0702030302020204" pitchFamily="66" charset="0"/>
              </a:rPr>
              <a:t>loi</a:t>
            </a:r>
            <a:r>
              <a:rPr lang="en-CA" sz="2400" dirty="0">
                <a:latin typeface="Comic Sans MS" panose="030F0702030302020204" pitchFamily="66" charset="0"/>
              </a:rPr>
              <a:t> et les </a:t>
            </a:r>
            <a:r>
              <a:rPr lang="en-CA" sz="2400" dirty="0" err="1">
                <a:latin typeface="Comic Sans MS" panose="030F0702030302020204" pitchFamily="66" charset="0"/>
              </a:rPr>
              <a:t>nouvelles</a:t>
            </a:r>
            <a:r>
              <a:rPr lang="en-CA" sz="2400" dirty="0">
                <a:latin typeface="Comic Sans MS" panose="030F0702030302020204" pitchFamily="66" charset="0"/>
              </a:rPr>
              <a:t> </a:t>
            </a:r>
            <a:r>
              <a:rPr lang="en-CA" sz="2400" dirty="0" err="1">
                <a:latin typeface="Comic Sans MS" panose="030F0702030302020204" pitchFamily="66" charset="0"/>
              </a:rPr>
              <a:t>lois</a:t>
            </a:r>
            <a:r>
              <a:rPr lang="en-CA" sz="2400" dirty="0">
                <a:latin typeface="Comic Sans MS" panose="030F0702030302020204" pitchFamily="66" charset="0"/>
              </a:rPr>
              <a:t>.</a:t>
            </a:r>
          </a:p>
          <a:p>
            <a:r>
              <a:rPr lang="en-CA" sz="2400" dirty="0">
                <a:latin typeface="Comic Sans MS" panose="030F0702030302020204" pitchFamily="66" charset="0"/>
              </a:rPr>
              <a:t>Le </a:t>
            </a:r>
            <a:r>
              <a:rPr lang="en-CA" sz="2400" dirty="0" err="1">
                <a:latin typeface="Comic Sans MS" panose="030F0702030302020204" pitchFamily="66" charset="0"/>
              </a:rPr>
              <a:t>gouvernement</a:t>
            </a:r>
            <a:r>
              <a:rPr lang="en-CA" sz="2400" dirty="0">
                <a:latin typeface="Comic Sans MS" panose="030F0702030302020204" pitchFamily="66" charset="0"/>
              </a:rPr>
              <a:t> a </a:t>
            </a:r>
            <a:r>
              <a:rPr lang="en-CA" sz="2400" dirty="0" err="1">
                <a:latin typeface="Comic Sans MS" panose="030F0702030302020204" pitchFamily="66" charset="0"/>
              </a:rPr>
              <a:t>toujours</a:t>
            </a:r>
            <a:r>
              <a:rPr lang="en-CA" sz="2400" dirty="0">
                <a:latin typeface="Comic Sans MS" panose="030F0702030302020204" pitchFamily="66" charset="0"/>
              </a:rPr>
              <a:t> </a:t>
            </a:r>
            <a:r>
              <a:rPr lang="en-CA" sz="2400" dirty="0" err="1">
                <a:latin typeface="Comic Sans MS" panose="030F0702030302020204" pitchFamily="66" charset="0"/>
              </a:rPr>
              <a:t>été</a:t>
            </a:r>
            <a:r>
              <a:rPr lang="en-CA" sz="2400" dirty="0">
                <a:latin typeface="Comic Sans MS" panose="030F0702030302020204" pitchFamily="66" charset="0"/>
              </a:rPr>
              <a:t> </a:t>
            </a:r>
            <a:r>
              <a:rPr lang="en-CA" sz="2400" dirty="0" err="1">
                <a:latin typeface="Comic Sans MS" panose="030F0702030302020204" pitchFamily="66" charset="0"/>
              </a:rPr>
              <a:t>composé</a:t>
            </a:r>
            <a:r>
              <a:rPr lang="en-CA" sz="2400" dirty="0">
                <a:latin typeface="Comic Sans MS" panose="030F0702030302020204" pitchFamily="66" charset="0"/>
              </a:rPr>
              <a:t> de </a:t>
            </a:r>
            <a:r>
              <a:rPr lang="en-CA" sz="2400" dirty="0" err="1">
                <a:latin typeface="Comic Sans MS" panose="030F0702030302020204" pitchFamily="66" charset="0"/>
              </a:rPr>
              <a:t>plusieurs</a:t>
            </a:r>
            <a:r>
              <a:rPr lang="en-CA" sz="2400" dirty="0">
                <a:latin typeface="Comic Sans MS" panose="030F0702030302020204" pitchFamily="66" charset="0"/>
              </a:rPr>
              <a:t> partis </a:t>
            </a:r>
            <a:r>
              <a:rPr lang="en-CA" sz="2400" dirty="0" err="1">
                <a:latin typeface="Comic Sans MS" panose="030F0702030302020204" pitchFamily="66" charset="0"/>
              </a:rPr>
              <a:t>réunis</a:t>
            </a:r>
            <a:r>
              <a:rPr lang="en-CA" sz="2400" dirty="0">
                <a:latin typeface="Comic Sans MS" panose="030F0702030302020204" pitchFamily="66" charset="0"/>
              </a:rPr>
              <a:t> – </a:t>
            </a:r>
            <a:r>
              <a:rPr lang="en-CA" sz="2400" dirty="0" err="1">
                <a:latin typeface="Comic Sans MS" panose="030F0702030302020204" pitchFamily="66" charset="0"/>
              </a:rPr>
              <a:t>une</a:t>
            </a:r>
            <a:r>
              <a:rPr lang="en-CA" sz="2400" dirty="0">
                <a:latin typeface="Comic Sans MS" panose="030F0702030302020204" pitchFamily="66" charset="0"/>
              </a:rPr>
              <a:t> coalition. Si un parti </a:t>
            </a:r>
            <a:r>
              <a:rPr lang="en-CA" sz="2400" dirty="0" err="1">
                <a:latin typeface="Comic Sans MS" panose="030F0702030302020204" pitchFamily="66" charset="0"/>
              </a:rPr>
              <a:t>quittait</a:t>
            </a:r>
            <a:r>
              <a:rPr lang="en-CA" sz="2400" dirty="0">
                <a:latin typeface="Comic Sans MS" panose="030F0702030302020204" pitchFamily="66" charset="0"/>
              </a:rPr>
              <a:t> la coalition, le </a:t>
            </a:r>
            <a:r>
              <a:rPr lang="en-CA" sz="2400" dirty="0" err="1">
                <a:latin typeface="Comic Sans MS" panose="030F0702030302020204" pitchFamily="66" charset="0"/>
              </a:rPr>
              <a:t>gouvernement</a:t>
            </a:r>
            <a:r>
              <a:rPr lang="en-CA" sz="2400" dirty="0">
                <a:latin typeface="Comic Sans MS" panose="030F0702030302020204" pitchFamily="66" charset="0"/>
              </a:rPr>
              <a:t> ne </a:t>
            </a:r>
            <a:r>
              <a:rPr lang="en-CA" sz="2400" dirty="0" err="1">
                <a:latin typeface="Comic Sans MS" panose="030F0702030302020204" pitchFamily="66" charset="0"/>
              </a:rPr>
              <a:t>disposerait</a:t>
            </a:r>
            <a:r>
              <a:rPr lang="en-CA" sz="2400" dirty="0">
                <a:latin typeface="Comic Sans MS" panose="030F0702030302020204" pitchFamily="66" charset="0"/>
              </a:rPr>
              <a:t> pas </a:t>
            </a:r>
            <a:r>
              <a:rPr lang="en-CA" sz="2400" dirty="0" err="1">
                <a:latin typeface="Comic Sans MS" panose="030F0702030302020204" pitchFamily="66" charset="0"/>
              </a:rPr>
              <a:t>d’une</a:t>
            </a:r>
            <a:r>
              <a:rPr lang="en-CA" sz="2400" dirty="0">
                <a:latin typeface="Comic Sans MS" panose="030F0702030302020204" pitchFamily="66" charset="0"/>
              </a:rPr>
              <a:t> </a:t>
            </a:r>
            <a:r>
              <a:rPr lang="en-CA" sz="2400" dirty="0" err="1">
                <a:latin typeface="Comic Sans MS" panose="030F0702030302020204" pitchFamily="66" charset="0"/>
              </a:rPr>
              <a:t>majorité</a:t>
            </a:r>
            <a:r>
              <a:rPr lang="en-CA" sz="2400" dirty="0">
                <a:latin typeface="Comic Sans MS" panose="030F0702030302020204" pitchFamily="66" charset="0"/>
              </a:rPr>
              <a:t> de </a:t>
            </a:r>
            <a:r>
              <a:rPr lang="en-CA" sz="2400" dirty="0" err="1">
                <a:latin typeface="Comic Sans MS" panose="030F0702030302020204" pitchFamily="66" charset="0"/>
              </a:rPr>
              <a:t>soutien</a:t>
            </a:r>
            <a:r>
              <a:rPr lang="en-CA" sz="2400" dirty="0">
                <a:latin typeface="Comic Sans MS" panose="030F0702030302020204" pitchFamily="66" charset="0"/>
              </a:rPr>
              <a:t> et </a:t>
            </a:r>
            <a:r>
              <a:rPr lang="en-CA" sz="2400" dirty="0" err="1">
                <a:latin typeface="Comic Sans MS" panose="030F0702030302020204" pitchFamily="66" charset="0"/>
              </a:rPr>
              <a:t>tomberait</a:t>
            </a:r>
            <a:r>
              <a:rPr lang="en-CA" sz="2400" dirty="0">
                <a:latin typeface="Comic Sans MS" panose="030F0702030302020204" pitchFamily="66" charset="0"/>
              </a:rPr>
              <a:t>. Le </a:t>
            </a:r>
            <a:r>
              <a:rPr lang="en-CA" sz="2400" dirty="0" err="1">
                <a:latin typeface="Comic Sans MS" panose="030F0702030302020204" pitchFamily="66" charset="0"/>
              </a:rPr>
              <a:t>gouvernement</a:t>
            </a:r>
            <a:r>
              <a:rPr lang="en-CA" sz="2400" dirty="0">
                <a:latin typeface="Comic Sans MS" panose="030F0702030302020204" pitchFamily="66" charset="0"/>
              </a:rPr>
              <a:t> ne </a:t>
            </a:r>
            <a:r>
              <a:rPr lang="en-CA" sz="2400" dirty="0" err="1">
                <a:latin typeface="Comic Sans MS" panose="030F0702030302020204" pitchFamily="66" charset="0"/>
              </a:rPr>
              <a:t>ferait</a:t>
            </a:r>
            <a:r>
              <a:rPr lang="en-CA" sz="2400" dirty="0">
                <a:latin typeface="Comic Sans MS" panose="030F0702030302020204" pitchFamily="66" charset="0"/>
              </a:rPr>
              <a:t> </a:t>
            </a:r>
            <a:r>
              <a:rPr lang="en-CA" sz="2400" dirty="0" err="1">
                <a:latin typeface="Comic Sans MS" panose="030F0702030302020204" pitchFamily="66" charset="0"/>
              </a:rPr>
              <a:t>rien</a:t>
            </a:r>
            <a:r>
              <a:rPr lang="en-CA" sz="2400" dirty="0">
                <a:latin typeface="Comic Sans MS" panose="030F0702030302020204" pitchFamily="66" charset="0"/>
              </a:rPr>
              <a:t>, de </a:t>
            </a:r>
            <a:r>
              <a:rPr lang="en-CA" sz="2400" dirty="0" err="1">
                <a:latin typeface="Comic Sans MS" panose="030F0702030302020204" pitchFamily="66" charset="0"/>
              </a:rPr>
              <a:t>sorte</a:t>
            </a:r>
            <a:r>
              <a:rPr lang="en-CA" sz="2400" dirty="0">
                <a:latin typeface="Comic Sans MS" panose="030F0702030302020204" pitchFamily="66" charset="0"/>
              </a:rPr>
              <a:t> </a:t>
            </a:r>
            <a:r>
              <a:rPr lang="en-CA" sz="2400" dirty="0" err="1">
                <a:latin typeface="Comic Sans MS" panose="030F0702030302020204" pitchFamily="66" charset="0"/>
              </a:rPr>
              <a:t>qu’il</a:t>
            </a:r>
            <a:r>
              <a:rPr lang="en-CA" sz="2400" dirty="0">
                <a:latin typeface="Comic Sans MS" panose="030F0702030302020204" pitchFamily="66" charset="0"/>
              </a:rPr>
              <a:t> </a:t>
            </a:r>
            <a:r>
              <a:rPr lang="en-CA" sz="2400" dirty="0" err="1">
                <a:latin typeface="Comic Sans MS" panose="030F0702030302020204" pitchFamily="66" charset="0"/>
              </a:rPr>
              <a:t>n’y</a:t>
            </a:r>
            <a:r>
              <a:rPr lang="en-CA" sz="2400" dirty="0">
                <a:latin typeface="Comic Sans MS" panose="030F0702030302020204" pitchFamily="66" charset="0"/>
              </a:rPr>
              <a:t> </a:t>
            </a:r>
            <a:r>
              <a:rPr lang="en-CA" sz="2400" dirty="0" err="1">
                <a:latin typeface="Comic Sans MS" panose="030F0702030302020204" pitchFamily="66" charset="0"/>
              </a:rPr>
              <a:t>avait</a:t>
            </a:r>
            <a:r>
              <a:rPr lang="en-CA" sz="2400" dirty="0">
                <a:latin typeface="Comic Sans MS" panose="030F0702030302020204" pitchFamily="66" charset="0"/>
              </a:rPr>
              <a:t> </a:t>
            </a:r>
            <a:r>
              <a:rPr lang="en-CA" sz="2400" dirty="0" err="1">
                <a:latin typeface="Comic Sans MS" panose="030F0702030302020204" pitchFamily="66" charset="0"/>
              </a:rPr>
              <a:t>rien</a:t>
            </a:r>
            <a:r>
              <a:rPr lang="en-CA" sz="2400" dirty="0">
                <a:latin typeface="Comic Sans MS" panose="030F0702030302020204" pitchFamily="66" charset="0"/>
              </a:rPr>
              <a:t> sur </a:t>
            </a:r>
            <a:r>
              <a:rPr lang="en-CA" sz="2400" dirty="0" err="1">
                <a:latin typeface="Comic Sans MS" panose="030F0702030302020204" pitchFamily="66" charset="0"/>
              </a:rPr>
              <a:t>lequel</a:t>
            </a:r>
            <a:r>
              <a:rPr lang="en-CA" sz="2400" dirty="0">
                <a:latin typeface="Comic Sans MS" panose="030F0702030302020204" pitchFamily="66" charset="0"/>
              </a:rPr>
              <a:t> les partis </a:t>
            </a:r>
            <a:r>
              <a:rPr lang="en-CA" sz="2400" dirty="0" err="1">
                <a:latin typeface="Comic Sans MS" panose="030F0702030302020204" pitchFamily="66" charset="0"/>
              </a:rPr>
              <a:t>pourraient</a:t>
            </a:r>
            <a:r>
              <a:rPr lang="en-CA" sz="2400" dirty="0">
                <a:latin typeface="Comic Sans MS" panose="030F0702030302020204" pitchFamily="66" charset="0"/>
              </a:rPr>
              <a:t> </a:t>
            </a:r>
            <a:r>
              <a:rPr lang="en-CA" sz="2400" dirty="0" err="1">
                <a:latin typeface="Comic Sans MS" panose="030F0702030302020204" pitchFamily="66" charset="0"/>
              </a:rPr>
              <a:t>être</a:t>
            </a:r>
            <a:r>
              <a:rPr lang="en-CA" sz="2400" dirty="0">
                <a:latin typeface="Comic Sans MS" panose="030F0702030302020204" pitchFamily="66" charset="0"/>
              </a:rPr>
              <a:t> </a:t>
            </a:r>
            <a:r>
              <a:rPr lang="en-CA" sz="2400" dirty="0" err="1">
                <a:latin typeface="Comic Sans MS" panose="030F0702030302020204" pitchFamily="66" charset="0"/>
              </a:rPr>
              <a:t>en</a:t>
            </a:r>
            <a:r>
              <a:rPr lang="en-CA" sz="2400" dirty="0">
                <a:latin typeface="Comic Sans MS" panose="030F0702030302020204" pitchFamily="66" charset="0"/>
              </a:rPr>
              <a:t> </a:t>
            </a:r>
            <a:r>
              <a:rPr lang="en-CA" sz="2400" dirty="0" err="1">
                <a:latin typeface="Comic Sans MS" panose="030F0702030302020204" pitchFamily="66" charset="0"/>
              </a:rPr>
              <a:t>désaccord</a:t>
            </a:r>
            <a:r>
              <a:rPr lang="en-CA" sz="2400" dirty="0">
                <a:latin typeface="Comic Sans MS" panose="030F0702030302020204" pitchFamily="66" charset="0"/>
              </a:rPr>
              <a:t>.</a:t>
            </a:r>
          </a:p>
          <a:p>
            <a:r>
              <a:rPr lang="en-CA" sz="2400" dirty="0">
                <a:latin typeface="Comic Sans MS" panose="030F0702030302020204" pitchFamily="66" charset="0"/>
              </a:rPr>
              <a:t>Les </a:t>
            </a:r>
            <a:r>
              <a:rPr lang="en-CA" sz="2400" dirty="0" err="1">
                <a:latin typeface="Comic Sans MS" panose="030F0702030302020204" pitchFamily="66" charset="0"/>
              </a:rPr>
              <a:t>confédérationnistes</a:t>
            </a:r>
            <a:r>
              <a:rPr lang="en-CA" sz="2400" dirty="0">
                <a:latin typeface="Comic Sans MS" panose="030F0702030302020204" pitchFamily="66" charset="0"/>
              </a:rPr>
              <a:t> </a:t>
            </a:r>
            <a:r>
              <a:rPr lang="en-CA" sz="2400" dirty="0" err="1">
                <a:latin typeface="Comic Sans MS" panose="030F0702030302020204" pitchFamily="66" charset="0"/>
              </a:rPr>
              <a:t>ont</a:t>
            </a:r>
            <a:r>
              <a:rPr lang="en-CA" sz="2400" dirty="0">
                <a:latin typeface="Comic Sans MS" panose="030F0702030302020204" pitchFamily="66" charset="0"/>
              </a:rPr>
              <a:t> </a:t>
            </a:r>
            <a:r>
              <a:rPr lang="en-CA" sz="2400" dirty="0" err="1">
                <a:latin typeface="Comic Sans MS" panose="030F0702030302020204" pitchFamily="66" charset="0"/>
              </a:rPr>
              <a:t>promis</a:t>
            </a:r>
            <a:r>
              <a:rPr lang="en-CA" sz="2400" dirty="0">
                <a:latin typeface="Comic Sans MS" panose="030F0702030302020204" pitchFamily="66" charset="0"/>
              </a:rPr>
              <a:t> </a:t>
            </a:r>
            <a:r>
              <a:rPr lang="en-CA" sz="2400" dirty="0" err="1">
                <a:latin typeface="Comic Sans MS" panose="030F0702030302020204" pitchFamily="66" charset="0"/>
              </a:rPr>
              <a:t>d'apporter</a:t>
            </a:r>
            <a:r>
              <a:rPr lang="en-CA" sz="2400" dirty="0">
                <a:latin typeface="Comic Sans MS" panose="030F0702030302020204" pitchFamily="66" charset="0"/>
              </a:rPr>
              <a:t> des </a:t>
            </a:r>
            <a:r>
              <a:rPr lang="en-CA" sz="2400" dirty="0" err="1">
                <a:latin typeface="Comic Sans MS" panose="030F0702030302020204" pitchFamily="66" charset="0"/>
              </a:rPr>
              <a:t>changements</a:t>
            </a:r>
            <a:r>
              <a:rPr lang="en-CA" sz="2400" dirty="0">
                <a:latin typeface="Comic Sans MS" panose="030F0702030302020204" pitchFamily="66" charset="0"/>
              </a:rPr>
              <a:t> au </a:t>
            </a:r>
            <a:r>
              <a:rPr lang="en-CA" sz="2400" dirty="0" err="1">
                <a:latin typeface="Comic Sans MS" panose="030F0702030302020204" pitchFamily="66" charset="0"/>
              </a:rPr>
              <a:t>gouvernement</a:t>
            </a:r>
            <a:r>
              <a:rPr lang="en-CA" sz="2400" dirty="0">
                <a:latin typeface="Comic Sans MS" panose="030F0702030302020204" pitchFamily="66" charset="0"/>
              </a:rPr>
              <a:t>.</a:t>
            </a:r>
            <a:endParaRPr lang="en-US" altLang="en-US" sz="2000" dirty="0">
              <a:latin typeface="Comic Sans MS" charset="0"/>
            </a:endParaRPr>
          </a:p>
          <a:p>
            <a:endParaRPr lang="en-US" altLang="en-US" sz="1800" dirty="0"/>
          </a:p>
          <a:p>
            <a:pPr eaLnBrk="1" hangingPunct="1">
              <a:buFontTx/>
              <a:buNone/>
            </a:pPr>
            <a:endParaRPr lang="en-US" altLang="en-US" sz="1800" dirty="0"/>
          </a:p>
          <a:p>
            <a:pPr eaLnBrk="1" hangingPunct="1">
              <a:buFontTx/>
              <a:buNone/>
            </a:pPr>
            <a:endParaRPr lang="en-US" altLang="en-US" sz="1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41"/>
          <a:stretch/>
        </p:blipFill>
        <p:spPr bwMode="auto">
          <a:xfrm>
            <a:off x="6172201" y="1143000"/>
            <a:ext cx="4495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2989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28601"/>
            <a:ext cx="8229600" cy="593725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sz="2800" dirty="0">
                <a:latin typeface="Comic Sans MS" charset="0"/>
              </a:rPr>
              <a:t>POLITIQUE DES PARTIS – CANADA-EST</a:t>
            </a:r>
            <a:endParaRPr lang="en-US" altLang="en-US" sz="2800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1066800"/>
            <a:ext cx="4572000" cy="5943600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sz="2400" dirty="0">
                <a:latin typeface="Comic Sans MS" panose="030F0702030302020204" pitchFamily="66" charset="0"/>
              </a:rPr>
              <a:t>Louis-Joseph Papineau </a:t>
            </a:r>
            <a:r>
              <a:rPr lang="en-US" altLang="en-US" sz="2400" dirty="0" err="1">
                <a:latin typeface="Comic Sans MS" panose="030F0702030302020204" pitchFamily="66" charset="0"/>
              </a:rPr>
              <a:t>dirigeait</a:t>
            </a:r>
            <a:r>
              <a:rPr lang="en-US" altLang="en-US" sz="2400" dirty="0">
                <a:latin typeface="Comic Sans MS" panose="030F0702030302020204" pitchFamily="66" charset="0"/>
              </a:rPr>
              <a:t> le </a:t>
            </a:r>
            <a:r>
              <a:rPr lang="en-US" altLang="en-US" sz="2400" dirty="0" err="1">
                <a:latin typeface="Comic Sans MS" panose="030F0702030302020204" pitchFamily="66" charset="0"/>
              </a:rPr>
              <a:t>Parti</a:t>
            </a:r>
            <a:r>
              <a:rPr lang="en-US" altLang="en-US" sz="2400" dirty="0">
                <a:latin typeface="Comic Sans MS" panose="030F0702030302020204" pitchFamily="66" charset="0"/>
              </a:rPr>
              <a:t> Rouge. Elle </a:t>
            </a:r>
            <a:r>
              <a:rPr lang="en-US" altLang="en-US" sz="2400" dirty="0" err="1">
                <a:latin typeface="Comic Sans MS" panose="030F0702030302020204" pitchFamily="66" charset="0"/>
              </a:rPr>
              <a:t>était</a:t>
            </a:r>
            <a:r>
              <a:rPr lang="en-US" altLang="en-US" sz="2400" dirty="0">
                <a:latin typeface="Comic Sans MS" panose="030F0702030302020204" pitchFamily="66" charset="0"/>
              </a:rPr>
              <a:t> </a:t>
            </a:r>
            <a:r>
              <a:rPr lang="en-US" altLang="en-US" sz="2400" dirty="0" err="1">
                <a:latin typeface="Comic Sans MS" panose="030F0702030302020204" pitchFamily="66" charset="0"/>
              </a:rPr>
              <a:t>soutenue</a:t>
            </a:r>
            <a:r>
              <a:rPr lang="en-US" altLang="en-US" sz="2400" dirty="0">
                <a:latin typeface="Comic Sans MS" panose="030F0702030302020204" pitchFamily="66" charset="0"/>
              </a:rPr>
              <a:t> par des </a:t>
            </a:r>
            <a:r>
              <a:rPr lang="en-US" altLang="en-US" sz="2400" dirty="0" err="1">
                <a:latin typeface="Comic Sans MS" panose="030F0702030302020204" pitchFamily="66" charset="0"/>
              </a:rPr>
              <a:t>agriculteurs</a:t>
            </a:r>
            <a:r>
              <a:rPr lang="en-US" altLang="en-US" sz="2400" dirty="0">
                <a:latin typeface="Comic Sans MS" panose="030F0702030302020204" pitchFamily="66" charset="0"/>
              </a:rPr>
              <a:t> et des gens </a:t>
            </a:r>
            <a:r>
              <a:rPr lang="en-US" altLang="en-US" sz="2400" dirty="0" err="1">
                <a:latin typeface="Comic Sans MS" panose="030F0702030302020204" pitchFamily="66" charset="0"/>
              </a:rPr>
              <a:t>d'affaires</a:t>
            </a:r>
            <a:r>
              <a:rPr lang="en-US" altLang="en-US" sz="2400" dirty="0">
                <a:latin typeface="Comic Sans MS" panose="030F0702030302020204" pitchFamily="66" charset="0"/>
              </a:rPr>
              <a:t> francophones. </a:t>
            </a:r>
            <a:r>
              <a:rPr lang="en-US" altLang="en-US" sz="2400" dirty="0" err="1">
                <a:latin typeface="Comic Sans MS" panose="030F0702030302020204" pitchFamily="66" charset="0"/>
              </a:rPr>
              <a:t>Ils</a:t>
            </a:r>
            <a:r>
              <a:rPr lang="en-US" altLang="en-US" sz="2400" dirty="0">
                <a:latin typeface="Comic Sans MS" panose="030F0702030302020204" pitchFamily="66" charset="0"/>
              </a:rPr>
              <a:t> </a:t>
            </a:r>
            <a:r>
              <a:rPr lang="en-US" altLang="en-US" sz="2400" dirty="0" err="1">
                <a:latin typeface="Comic Sans MS" panose="030F0702030302020204" pitchFamily="66" charset="0"/>
              </a:rPr>
              <a:t>voulaient</a:t>
            </a:r>
            <a:r>
              <a:rPr lang="en-US" altLang="en-US" sz="2400" dirty="0">
                <a:latin typeface="Comic Sans MS" panose="030F0702030302020204" pitchFamily="66" charset="0"/>
              </a:rPr>
              <a:t> un </a:t>
            </a:r>
            <a:r>
              <a:rPr lang="en-US" altLang="en-US" sz="2400" dirty="0" err="1">
                <a:latin typeface="Comic Sans MS" panose="030F0702030302020204" pitchFamily="66" charset="0"/>
              </a:rPr>
              <a:t>gouvernement</a:t>
            </a:r>
            <a:r>
              <a:rPr lang="en-US" altLang="en-US" sz="2400" dirty="0">
                <a:latin typeface="Comic Sans MS" panose="030F0702030302020204" pitchFamily="66" charset="0"/>
              </a:rPr>
              <a:t> </a:t>
            </a:r>
            <a:r>
              <a:rPr lang="en-US" altLang="en-US" sz="2400" dirty="0" err="1">
                <a:latin typeface="Comic Sans MS" panose="030F0702030302020204" pitchFamily="66" charset="0"/>
              </a:rPr>
              <a:t>à</a:t>
            </a:r>
            <a:r>
              <a:rPr lang="en-US" altLang="en-US" sz="2400" dirty="0">
                <a:latin typeface="Comic Sans MS" panose="030F0702030302020204" pitchFamily="66" charset="0"/>
              </a:rPr>
              <a:t> </a:t>
            </a:r>
            <a:r>
              <a:rPr lang="en-US" altLang="en-US" sz="2400" dirty="0" err="1">
                <a:latin typeface="Comic Sans MS" panose="030F0702030302020204" pitchFamily="66" charset="0"/>
              </a:rPr>
              <a:t>l’américaine</a:t>
            </a:r>
            <a:r>
              <a:rPr lang="en-US" altLang="en-US" sz="2400" dirty="0">
                <a:latin typeface="Comic Sans MS" panose="030F0702030302020204" pitchFamily="66" charset="0"/>
              </a:rPr>
              <a:t> et </a:t>
            </a:r>
            <a:r>
              <a:rPr lang="en-US" altLang="en-US" sz="2400" dirty="0" err="1">
                <a:latin typeface="Comic Sans MS" panose="030F0702030302020204" pitchFamily="66" charset="0"/>
              </a:rPr>
              <a:t>détestaient</a:t>
            </a:r>
            <a:r>
              <a:rPr lang="en-US" altLang="en-US" sz="2400" dirty="0">
                <a:latin typeface="Comic Sans MS" panose="030F0702030302020204" pitchFamily="66" charset="0"/>
              </a:rPr>
              <a:t> </a:t>
            </a:r>
            <a:r>
              <a:rPr lang="en-US" altLang="en-US" sz="2400" dirty="0" err="1">
                <a:latin typeface="Comic Sans MS" panose="030F0702030302020204" pitchFamily="66" charset="0"/>
              </a:rPr>
              <a:t>l’Acte</a:t>
            </a:r>
            <a:r>
              <a:rPr lang="en-US" altLang="en-US" sz="2400" dirty="0">
                <a:latin typeface="Comic Sans MS" panose="030F0702030302020204" pitchFamily="66" charset="0"/>
              </a:rPr>
              <a:t> </a:t>
            </a:r>
            <a:r>
              <a:rPr lang="en-US" altLang="en-US" sz="2400" dirty="0" err="1">
                <a:latin typeface="Comic Sans MS" panose="030F0702030302020204" pitchFamily="66" charset="0"/>
              </a:rPr>
              <a:t>d’Union</a:t>
            </a:r>
            <a:r>
              <a:rPr lang="en-US" altLang="en-US" sz="2400" dirty="0">
                <a:latin typeface="Comic Sans MS" panose="030F0702030302020204" pitchFamily="66" charset="0"/>
              </a:rPr>
              <a:t>.</a:t>
            </a:r>
          </a:p>
          <a:p>
            <a:r>
              <a:rPr lang="en-US" altLang="en-US" sz="2400" dirty="0">
                <a:latin typeface="Comic Sans MS" panose="030F0702030302020204" pitchFamily="66" charset="0"/>
              </a:rPr>
              <a:t>George-Étienne Cartier </a:t>
            </a:r>
            <a:r>
              <a:rPr lang="en-US" altLang="en-US" sz="2400" dirty="0" err="1">
                <a:latin typeface="Comic Sans MS" panose="030F0702030302020204" pitchFamily="66" charset="0"/>
              </a:rPr>
              <a:t>dirigeait</a:t>
            </a:r>
            <a:r>
              <a:rPr lang="en-US" altLang="en-US" sz="2400" dirty="0">
                <a:latin typeface="Comic Sans MS" panose="030F0702030302020204" pitchFamily="66" charset="0"/>
              </a:rPr>
              <a:t> le </a:t>
            </a:r>
            <a:r>
              <a:rPr lang="en-US" altLang="en-US" sz="2400" dirty="0" err="1">
                <a:latin typeface="Comic Sans MS" panose="030F0702030302020204" pitchFamily="66" charset="0"/>
              </a:rPr>
              <a:t>Parti</a:t>
            </a:r>
            <a:r>
              <a:rPr lang="en-US" altLang="en-US" sz="2400" dirty="0">
                <a:latin typeface="Comic Sans MS" panose="030F0702030302020204" pitchFamily="66" charset="0"/>
              </a:rPr>
              <a:t> Bleu. Il </a:t>
            </a:r>
            <a:r>
              <a:rPr lang="en-US" altLang="en-US" sz="2400" dirty="0" err="1">
                <a:latin typeface="Comic Sans MS" panose="030F0702030302020204" pitchFamily="66" charset="0"/>
              </a:rPr>
              <a:t>avait</a:t>
            </a:r>
            <a:r>
              <a:rPr lang="en-US" altLang="en-US" sz="2400" dirty="0">
                <a:latin typeface="Comic Sans MS" panose="030F0702030302020204" pitchFamily="66" charset="0"/>
              </a:rPr>
              <a:t> des partisans </a:t>
            </a:r>
            <a:r>
              <a:rPr lang="en-US" altLang="en-US" sz="2400" dirty="0" err="1">
                <a:latin typeface="Comic Sans MS" panose="030F0702030302020204" pitchFamily="66" charset="0"/>
              </a:rPr>
              <a:t>similaires</a:t>
            </a:r>
            <a:r>
              <a:rPr lang="en-US" altLang="en-US" sz="2400" dirty="0">
                <a:latin typeface="Comic Sans MS" panose="030F0702030302020204" pitchFamily="66" charset="0"/>
              </a:rPr>
              <a:t>, </a:t>
            </a:r>
            <a:r>
              <a:rPr lang="en-US" altLang="en-US" sz="2400" dirty="0" err="1">
                <a:latin typeface="Comic Sans MS" panose="030F0702030302020204" pitchFamily="66" charset="0"/>
              </a:rPr>
              <a:t>mais</a:t>
            </a:r>
            <a:r>
              <a:rPr lang="en-US" altLang="en-US" sz="2400" dirty="0">
                <a:latin typeface="Comic Sans MS" panose="030F0702030302020204" pitchFamily="66" charset="0"/>
              </a:rPr>
              <a:t> il </a:t>
            </a:r>
            <a:r>
              <a:rPr lang="en-US" altLang="en-US" sz="2400" dirty="0" err="1">
                <a:latin typeface="Comic Sans MS" panose="030F0702030302020204" pitchFamily="66" charset="0"/>
              </a:rPr>
              <a:t>avait</a:t>
            </a:r>
            <a:r>
              <a:rPr lang="en-US" altLang="en-US" sz="2400" dirty="0">
                <a:latin typeface="Comic Sans MS" panose="030F0702030302020204" pitchFamily="66" charset="0"/>
              </a:rPr>
              <a:t> </a:t>
            </a:r>
            <a:r>
              <a:rPr lang="en-US" altLang="en-US" sz="2400" dirty="0" err="1">
                <a:latin typeface="Comic Sans MS" panose="030F0702030302020204" pitchFamily="66" charset="0"/>
              </a:rPr>
              <a:t>également</a:t>
            </a:r>
            <a:r>
              <a:rPr lang="en-US" altLang="en-US" sz="2400" dirty="0">
                <a:latin typeface="Comic Sans MS" panose="030F0702030302020204" pitchFamily="66" charset="0"/>
              </a:rPr>
              <a:t> le </a:t>
            </a:r>
            <a:r>
              <a:rPr lang="en-US" altLang="en-US" sz="2400" dirty="0" err="1">
                <a:latin typeface="Comic Sans MS" panose="030F0702030302020204" pitchFamily="66" charset="0"/>
              </a:rPr>
              <a:t>soutien</a:t>
            </a:r>
            <a:r>
              <a:rPr lang="en-US" altLang="en-US" sz="2400" dirty="0">
                <a:latin typeface="Comic Sans MS" panose="030F0702030302020204" pitchFamily="66" charset="0"/>
              </a:rPr>
              <a:t> de </a:t>
            </a:r>
            <a:r>
              <a:rPr lang="en-US" altLang="en-US" sz="2400" dirty="0" err="1">
                <a:latin typeface="Comic Sans MS" panose="030F0702030302020204" pitchFamily="66" charset="0"/>
              </a:rPr>
              <a:t>l’Église</a:t>
            </a:r>
            <a:r>
              <a:rPr lang="en-US" altLang="en-US" sz="2400" dirty="0">
                <a:latin typeface="Comic Sans MS" panose="030F0702030302020204" pitchFamily="66" charset="0"/>
              </a:rPr>
              <a:t> </a:t>
            </a:r>
            <a:r>
              <a:rPr lang="en-US" altLang="en-US" sz="2400" dirty="0" err="1">
                <a:latin typeface="Comic Sans MS" panose="030F0702030302020204" pitchFamily="66" charset="0"/>
              </a:rPr>
              <a:t>catholique</a:t>
            </a:r>
            <a:r>
              <a:rPr lang="en-US" altLang="en-US" sz="2400" dirty="0">
                <a:latin typeface="Comic Sans MS" panose="030F0702030302020204" pitchFamily="66" charset="0"/>
              </a:rPr>
              <a:t>. </a:t>
            </a:r>
            <a:r>
              <a:rPr lang="en-US" altLang="en-US" sz="2400" dirty="0" err="1">
                <a:latin typeface="Comic Sans MS" panose="030F0702030302020204" pitchFamily="66" charset="0"/>
              </a:rPr>
              <a:t>Ils</a:t>
            </a:r>
            <a:r>
              <a:rPr lang="en-US" altLang="en-US" sz="2400" dirty="0">
                <a:latin typeface="Comic Sans MS" panose="030F0702030302020204" pitchFamily="66" charset="0"/>
              </a:rPr>
              <a:t> se </a:t>
            </a:r>
            <a:r>
              <a:rPr lang="en-US" altLang="en-US" sz="2400" dirty="0" err="1">
                <a:latin typeface="Comic Sans MS" panose="030F0702030302020204" pitchFamily="66" charset="0"/>
              </a:rPr>
              <a:t>concentrent</a:t>
            </a:r>
            <a:r>
              <a:rPr lang="en-US" altLang="en-US" sz="2400" dirty="0">
                <a:latin typeface="Comic Sans MS" panose="030F0702030302020204" pitchFamily="66" charset="0"/>
              </a:rPr>
              <a:t> </a:t>
            </a:r>
            <a:r>
              <a:rPr lang="en-US" altLang="en-US" sz="2400" dirty="0" err="1">
                <a:latin typeface="Comic Sans MS" panose="030F0702030302020204" pitchFamily="66" charset="0"/>
              </a:rPr>
              <a:t>davantage</a:t>
            </a:r>
            <a:r>
              <a:rPr lang="en-US" altLang="en-US" sz="2400" dirty="0">
                <a:latin typeface="Comic Sans MS" panose="030F0702030302020204" pitchFamily="66" charset="0"/>
              </a:rPr>
              <a:t> sur le </a:t>
            </a:r>
            <a:r>
              <a:rPr lang="en-US" altLang="en-US" sz="2400" dirty="0" err="1">
                <a:latin typeface="Comic Sans MS" panose="030F0702030302020204" pitchFamily="66" charset="0"/>
              </a:rPr>
              <a:t>développement</a:t>
            </a:r>
            <a:r>
              <a:rPr lang="en-US" altLang="en-US" sz="2400" dirty="0">
                <a:latin typeface="Comic Sans MS" panose="030F0702030302020204" pitchFamily="66" charset="0"/>
              </a:rPr>
              <a:t> </a:t>
            </a:r>
            <a:r>
              <a:rPr lang="en-US" altLang="en-US" sz="2400" dirty="0" err="1">
                <a:latin typeface="Comic Sans MS" panose="030F0702030302020204" pitchFamily="66" charset="0"/>
              </a:rPr>
              <a:t>économique</a:t>
            </a:r>
            <a:r>
              <a:rPr lang="en-US" altLang="en-US" sz="2400" dirty="0">
                <a:latin typeface="Comic Sans MS" panose="030F0702030302020204" pitchFamily="66" charset="0"/>
              </a:rPr>
              <a:t> et la protection de la culture et des droits des Canadiens </a:t>
            </a:r>
            <a:r>
              <a:rPr lang="en-US" altLang="en-US" sz="2400" dirty="0" err="1">
                <a:latin typeface="Comic Sans MS" panose="030F0702030302020204" pitchFamily="66" charset="0"/>
              </a:rPr>
              <a:t>français</a:t>
            </a:r>
            <a:r>
              <a:rPr lang="en-US" altLang="en-US" sz="2400" dirty="0">
                <a:latin typeface="Comic Sans MS" panose="030F0702030302020204" pitchFamily="66" charset="0"/>
              </a:rPr>
              <a:t>.</a:t>
            </a:r>
          </a:p>
          <a:p>
            <a:r>
              <a:rPr lang="en-US" altLang="en-US" sz="2400" dirty="0">
                <a:latin typeface="Comic Sans MS" panose="030F0702030302020204" pitchFamily="66" charset="0"/>
              </a:rPr>
              <a:t>Le </a:t>
            </a:r>
            <a:r>
              <a:rPr lang="en-US" altLang="en-US" sz="2400" dirty="0" err="1">
                <a:latin typeface="Comic Sans MS" panose="030F0702030302020204" pitchFamily="66" charset="0"/>
              </a:rPr>
              <a:t>Parti</a:t>
            </a:r>
            <a:r>
              <a:rPr lang="en-US" altLang="en-US" sz="2400" dirty="0">
                <a:latin typeface="Comic Sans MS" panose="030F0702030302020204" pitchFamily="66" charset="0"/>
              </a:rPr>
              <a:t> Bleu </a:t>
            </a:r>
            <a:r>
              <a:rPr lang="en-US" altLang="en-US" sz="2400" dirty="0" err="1">
                <a:latin typeface="Comic Sans MS" panose="030F0702030302020204" pitchFamily="66" charset="0"/>
              </a:rPr>
              <a:t>était</a:t>
            </a:r>
            <a:r>
              <a:rPr lang="en-US" altLang="en-US" sz="2400" dirty="0">
                <a:latin typeface="Comic Sans MS" panose="030F0702030302020204" pitchFamily="66" charset="0"/>
              </a:rPr>
              <a:t> prêt </a:t>
            </a:r>
            <a:r>
              <a:rPr lang="en-US" altLang="en-US" sz="2400" dirty="0" err="1">
                <a:latin typeface="Comic Sans MS" panose="030F0702030302020204" pitchFamily="66" charset="0"/>
              </a:rPr>
              <a:t>à</a:t>
            </a:r>
            <a:r>
              <a:rPr lang="en-US" altLang="en-US" sz="2400" dirty="0">
                <a:latin typeface="Comic Sans MS" panose="030F0702030302020204" pitchFamily="66" charset="0"/>
              </a:rPr>
              <a:t> </a:t>
            </a:r>
            <a:r>
              <a:rPr lang="en-US" altLang="en-US" sz="2400" dirty="0" err="1">
                <a:latin typeface="Comic Sans MS" panose="030F0702030302020204" pitchFamily="66" charset="0"/>
              </a:rPr>
              <a:t>travailler</a:t>
            </a:r>
            <a:r>
              <a:rPr lang="en-US" altLang="en-US" sz="2400" dirty="0">
                <a:latin typeface="Comic Sans MS" panose="030F0702030302020204" pitchFamily="66" charset="0"/>
              </a:rPr>
              <a:t> avec les </a:t>
            </a:r>
            <a:r>
              <a:rPr lang="en-US" altLang="en-US" sz="2400" dirty="0" err="1">
                <a:latin typeface="Comic Sans MS" panose="030F0702030302020204" pitchFamily="66" charset="0"/>
              </a:rPr>
              <a:t>politiciens</a:t>
            </a:r>
            <a:r>
              <a:rPr lang="en-US" altLang="en-US" sz="2400" dirty="0">
                <a:latin typeface="Comic Sans MS" panose="030F0702030302020204" pitchFamily="66" charset="0"/>
              </a:rPr>
              <a:t> du Canada-Ouest, </a:t>
            </a:r>
            <a:r>
              <a:rPr lang="en-US" altLang="en-US" sz="2400" dirty="0" err="1">
                <a:latin typeface="Comic Sans MS" panose="030F0702030302020204" pitchFamily="66" charset="0"/>
              </a:rPr>
              <a:t>à</a:t>
            </a:r>
            <a:r>
              <a:rPr lang="en-US" altLang="en-US" sz="2400" dirty="0">
                <a:latin typeface="Comic Sans MS" panose="030F0702030302020204" pitchFamily="66" charset="0"/>
              </a:rPr>
              <a:t> condition que les </a:t>
            </a:r>
            <a:r>
              <a:rPr lang="en-US" altLang="en-US" sz="2400" dirty="0" err="1">
                <a:latin typeface="Comic Sans MS" panose="030F0702030302020204" pitchFamily="66" charset="0"/>
              </a:rPr>
              <a:t>intérêts</a:t>
            </a:r>
            <a:r>
              <a:rPr lang="en-US" altLang="en-US" sz="2400" dirty="0">
                <a:latin typeface="Comic Sans MS" panose="030F0702030302020204" pitchFamily="66" charset="0"/>
              </a:rPr>
              <a:t> </a:t>
            </a:r>
            <a:r>
              <a:rPr lang="en-US" altLang="en-US" sz="2400" dirty="0" err="1">
                <a:latin typeface="Comic Sans MS" panose="030F0702030302020204" pitchFamily="66" charset="0"/>
              </a:rPr>
              <a:t>français</a:t>
            </a:r>
            <a:r>
              <a:rPr lang="en-US" altLang="en-US" sz="2400" dirty="0">
                <a:latin typeface="Comic Sans MS" panose="030F0702030302020204" pitchFamily="66" charset="0"/>
              </a:rPr>
              <a:t> </a:t>
            </a:r>
            <a:r>
              <a:rPr lang="en-US" altLang="en-US" sz="2400" dirty="0" err="1">
                <a:latin typeface="Comic Sans MS" panose="030F0702030302020204" pitchFamily="66" charset="0"/>
              </a:rPr>
              <a:t>soient</a:t>
            </a:r>
            <a:r>
              <a:rPr lang="en-US" altLang="en-US" sz="2400" dirty="0">
                <a:latin typeface="Comic Sans MS" panose="030F0702030302020204" pitchFamily="66" charset="0"/>
              </a:rPr>
              <a:t> protégés.</a:t>
            </a:r>
          </a:p>
          <a:p>
            <a:endParaRPr lang="en-US" altLang="en-US" sz="2200" dirty="0">
              <a:latin typeface="Comic Sans MS" charset="0"/>
            </a:endParaRPr>
          </a:p>
          <a:p>
            <a:pPr eaLnBrk="1" hangingPunct="1"/>
            <a:endParaRPr lang="en-US" altLang="en-US" sz="2000" dirty="0">
              <a:latin typeface="Comic Sans MS" charset="0"/>
            </a:endParaRPr>
          </a:p>
          <a:p>
            <a:endParaRPr lang="en-US" altLang="en-US" sz="1800" dirty="0"/>
          </a:p>
          <a:p>
            <a:pPr eaLnBrk="1" hangingPunct="1">
              <a:buFontTx/>
              <a:buNone/>
            </a:pPr>
            <a:endParaRPr lang="en-US" altLang="en-US" sz="1800" dirty="0"/>
          </a:p>
          <a:p>
            <a:pPr eaLnBrk="1" hangingPunct="1">
              <a:buFontTx/>
              <a:buNone/>
            </a:pPr>
            <a:endParaRPr lang="en-US" altLang="en-US" sz="1800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0575" y="3771418"/>
            <a:ext cx="2250498" cy="3086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727" y="1143000"/>
            <a:ext cx="2250498" cy="3086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5779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1580</Words>
  <Application>Microsoft Macintosh PowerPoint</Application>
  <PresentationFormat>Widescreen</PresentationFormat>
  <Paragraphs>103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Comic Sans MS</vt:lpstr>
      <vt:lpstr>Office Theme</vt:lpstr>
      <vt:lpstr>CONFÉDÉRATION CANADIENNE</vt:lpstr>
      <vt:lpstr>DÉFINITION</vt:lpstr>
      <vt:lpstr>LES LOIS SUR LE MAÏS</vt:lpstr>
      <vt:lpstr>LORD ELGIN ET LE GOUVERNEMENT RESPONSABLE</vt:lpstr>
      <vt:lpstr>LE PROJET DE LOI SUR LES PERTES DE LA RÉBELLION</vt:lpstr>
      <vt:lpstr>RÉSISTANCE À LA CONFÉDÉRATION</vt:lpstr>
      <vt:lpstr>L’OCCIDENT ET LA MENACE AMÉRICAINE</vt:lpstr>
      <vt:lpstr>LA PROMESSE D’UN MEILLEUR GOUVERNEMENT</vt:lpstr>
      <vt:lpstr>POLITIQUE DES PARTIS – CANADA-EST</vt:lpstr>
      <vt:lpstr>POLITIQUE DES PARTIS – CANADA-OUEST</vt:lpstr>
      <vt:lpstr>RASSEMBLER LES COLONIES</vt:lpstr>
      <vt:lpstr>NOUVEAU-BRUNSWICK ET NOUVELLE-ÉCOSSE</vt:lpstr>
      <vt:lpstr>LES RAIDS FÉNIENS</vt:lpstr>
      <vt:lpstr>LA CONFÉRENCE DE CHARLOTTETOWN</vt:lpstr>
      <vt:lpstr>LA CONFÉRENCE DE QUÉBEC</vt:lpstr>
      <vt:lpstr>L'ACTE DE L'AMÉRIQUE DU NORD BRITANNIQUE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CONFÉDÉRATION CANADIENNE</dc:title>
  <dc:creator>Sana</dc:creator>
  <cp:lastModifiedBy>Sana</cp:lastModifiedBy>
  <cp:revision>2</cp:revision>
  <dcterms:created xsi:type="dcterms:W3CDTF">2023-08-28T12:42:48Z</dcterms:created>
  <dcterms:modified xsi:type="dcterms:W3CDTF">2023-08-28T14:53:18Z</dcterms:modified>
</cp:coreProperties>
</file>